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85"/>
  </p:notesMasterIdLst>
  <p:handoutMasterIdLst>
    <p:handoutMasterId r:id="rId86"/>
  </p:handoutMasterIdLst>
  <p:sldIdLst>
    <p:sldId id="260" r:id="rId5"/>
    <p:sldId id="259" r:id="rId6"/>
    <p:sldId id="377" r:id="rId7"/>
    <p:sldId id="263" r:id="rId8"/>
    <p:sldId id="266" r:id="rId9"/>
    <p:sldId id="265" r:id="rId10"/>
    <p:sldId id="264" r:id="rId11"/>
    <p:sldId id="275" r:id="rId12"/>
    <p:sldId id="280" r:id="rId13"/>
    <p:sldId id="279" r:id="rId14"/>
    <p:sldId id="281" r:id="rId15"/>
    <p:sldId id="285" r:id="rId16"/>
    <p:sldId id="282" r:id="rId17"/>
    <p:sldId id="287" r:id="rId18"/>
    <p:sldId id="288" r:id="rId19"/>
    <p:sldId id="291" r:id="rId20"/>
    <p:sldId id="292" r:id="rId21"/>
    <p:sldId id="293" r:id="rId22"/>
    <p:sldId id="296" r:id="rId23"/>
    <p:sldId id="380" r:id="rId24"/>
    <p:sldId id="381" r:id="rId25"/>
    <p:sldId id="382" r:id="rId26"/>
    <p:sldId id="383" r:id="rId27"/>
    <p:sldId id="384" r:id="rId28"/>
    <p:sldId id="385" r:id="rId29"/>
    <p:sldId id="304" r:id="rId30"/>
    <p:sldId id="303" r:id="rId31"/>
    <p:sldId id="305" r:id="rId32"/>
    <p:sldId id="306" r:id="rId33"/>
    <p:sldId id="307" r:id="rId34"/>
    <p:sldId id="308" r:id="rId35"/>
    <p:sldId id="309" r:id="rId36"/>
    <p:sldId id="315" r:id="rId37"/>
    <p:sldId id="386" r:id="rId38"/>
    <p:sldId id="387" r:id="rId39"/>
    <p:sldId id="388" r:id="rId40"/>
    <p:sldId id="389" r:id="rId41"/>
    <p:sldId id="390" r:id="rId42"/>
    <p:sldId id="391" r:id="rId43"/>
    <p:sldId id="392" r:id="rId44"/>
    <p:sldId id="393" r:id="rId45"/>
    <p:sldId id="319" r:id="rId46"/>
    <p:sldId id="394" r:id="rId47"/>
    <p:sldId id="395" r:id="rId48"/>
    <p:sldId id="396" r:id="rId49"/>
    <p:sldId id="397" r:id="rId50"/>
    <p:sldId id="398" r:id="rId51"/>
    <p:sldId id="399" r:id="rId52"/>
    <p:sldId id="400" r:id="rId53"/>
    <p:sldId id="401" r:id="rId54"/>
    <p:sldId id="402" r:id="rId55"/>
    <p:sldId id="336" r:id="rId56"/>
    <p:sldId id="403" r:id="rId57"/>
    <p:sldId id="404" r:id="rId58"/>
    <p:sldId id="405" r:id="rId59"/>
    <p:sldId id="406" r:id="rId60"/>
    <p:sldId id="407" r:id="rId61"/>
    <p:sldId id="408" r:id="rId62"/>
    <p:sldId id="409" r:id="rId63"/>
    <p:sldId id="343" r:id="rId64"/>
    <p:sldId id="345" r:id="rId65"/>
    <p:sldId id="346" r:id="rId66"/>
    <p:sldId id="347" r:id="rId67"/>
    <p:sldId id="348" r:id="rId68"/>
    <p:sldId id="349" r:id="rId69"/>
    <p:sldId id="354" r:id="rId70"/>
    <p:sldId id="353" r:id="rId71"/>
    <p:sldId id="352" r:id="rId72"/>
    <p:sldId id="351" r:id="rId73"/>
    <p:sldId id="350" r:id="rId74"/>
    <p:sldId id="356" r:id="rId75"/>
    <p:sldId id="355" r:id="rId76"/>
    <p:sldId id="357" r:id="rId77"/>
    <p:sldId id="358" r:id="rId78"/>
    <p:sldId id="359" r:id="rId79"/>
    <p:sldId id="360" r:id="rId80"/>
    <p:sldId id="373" r:id="rId81"/>
    <p:sldId id="374" r:id="rId82"/>
    <p:sldId id="378" r:id="rId83"/>
    <p:sldId id="376"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a:srgbClr val="66FFCC"/>
    <a:srgbClr val="FF00FF"/>
    <a:srgbClr val="CCFF33"/>
    <a:srgbClr val="FF99CC"/>
    <a:srgbClr val="CC99FF"/>
    <a:srgbClr val="589CB4"/>
    <a:srgbClr val="A9B7AE"/>
    <a:srgbClr val="262626"/>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07" autoAdjust="0"/>
    <p:restoredTop sz="94660"/>
  </p:normalViewPr>
  <p:slideViewPr>
    <p:cSldViewPr snapToGrid="0">
      <p:cViewPr>
        <p:scale>
          <a:sx n="41" d="100"/>
          <a:sy n="41" d="100"/>
        </p:scale>
        <p:origin x="2419" y="10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26FFF9-06A8-4AE7-8E29-F59BD77DB3C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2411D41C-74A7-4108-BF01-A576474213AA}">
      <dgm:prSet/>
      <dgm:spPr/>
      <dgm:t>
        <a:bodyPr/>
        <a:lstStyle/>
        <a:p>
          <a:r>
            <a:rPr lang="en-US"/>
            <a:t>Cource Content</a:t>
          </a:r>
        </a:p>
      </dgm:t>
    </dgm:pt>
    <dgm:pt modelId="{C4767731-C0C6-4F13-8B12-401C6E0C910C}" type="parTrans" cxnId="{D2B94988-3E07-4010-9AEA-1C5CC21CC741}">
      <dgm:prSet/>
      <dgm:spPr/>
      <dgm:t>
        <a:bodyPr/>
        <a:lstStyle/>
        <a:p>
          <a:endParaRPr lang="en-US"/>
        </a:p>
      </dgm:t>
    </dgm:pt>
    <dgm:pt modelId="{975E8A08-14F9-4FD5-A6DF-BE3DE1A62859}" type="sibTrans" cxnId="{D2B94988-3E07-4010-9AEA-1C5CC21CC741}">
      <dgm:prSet/>
      <dgm:spPr/>
      <dgm:t>
        <a:bodyPr/>
        <a:lstStyle/>
        <a:p>
          <a:endParaRPr lang="en-US"/>
        </a:p>
      </dgm:t>
    </dgm:pt>
    <dgm:pt modelId="{BBCFA0B2-5BE1-4C5E-A973-7449C66512CF}">
      <dgm:prSet/>
      <dgm:spPr/>
      <dgm:t>
        <a:bodyPr/>
        <a:lstStyle/>
        <a:p>
          <a:r>
            <a:rPr lang="en-US" dirty="0"/>
            <a:t>1. Essential Services in the </a:t>
          </a:r>
          <a:r>
            <a:rPr lang="en-US" dirty="0" err="1"/>
            <a:t>Wazuh</a:t>
          </a:r>
          <a:r>
            <a:rPr lang="en-US" dirty="0"/>
            <a:t> Ecosystem</a:t>
          </a:r>
        </a:p>
      </dgm:t>
    </dgm:pt>
    <dgm:pt modelId="{F5E476A3-F4DB-4293-B1CA-54048C498898}" type="parTrans" cxnId="{ACDDB11D-9F34-4430-BCD8-792BE93AC10B}">
      <dgm:prSet/>
      <dgm:spPr/>
      <dgm:t>
        <a:bodyPr/>
        <a:lstStyle/>
        <a:p>
          <a:endParaRPr lang="en-US"/>
        </a:p>
      </dgm:t>
    </dgm:pt>
    <dgm:pt modelId="{0D25DCAD-6F13-4DE4-AE9D-5D94A6591D5C}" type="sibTrans" cxnId="{ACDDB11D-9F34-4430-BCD8-792BE93AC10B}">
      <dgm:prSet/>
      <dgm:spPr/>
      <dgm:t>
        <a:bodyPr/>
        <a:lstStyle/>
        <a:p>
          <a:endParaRPr lang="en-US"/>
        </a:p>
      </dgm:t>
    </dgm:pt>
    <dgm:pt modelId="{225E8742-F060-46EB-938F-EF81E9902E5A}">
      <dgm:prSet/>
      <dgm:spPr/>
      <dgm:t>
        <a:bodyPr/>
        <a:lstStyle/>
        <a:p>
          <a:r>
            <a:rPr lang="en-US" dirty="0"/>
            <a:t>2. Installation and Deployment Process</a:t>
          </a:r>
        </a:p>
      </dgm:t>
    </dgm:pt>
    <dgm:pt modelId="{3F646348-352B-4982-AFFC-1000C1BBFEFC}" type="parTrans" cxnId="{121DBD3D-8904-458C-9D06-666A3EB766DC}">
      <dgm:prSet/>
      <dgm:spPr/>
      <dgm:t>
        <a:bodyPr/>
        <a:lstStyle/>
        <a:p>
          <a:endParaRPr lang="en-US"/>
        </a:p>
      </dgm:t>
    </dgm:pt>
    <dgm:pt modelId="{8866CDD9-0A30-412F-BCD4-95EE51DE5908}" type="sibTrans" cxnId="{121DBD3D-8904-458C-9D06-666A3EB766DC}">
      <dgm:prSet/>
      <dgm:spPr/>
      <dgm:t>
        <a:bodyPr/>
        <a:lstStyle/>
        <a:p>
          <a:endParaRPr lang="en-US"/>
        </a:p>
      </dgm:t>
    </dgm:pt>
    <dgm:pt modelId="{2B372333-D596-43A2-BEDB-66779C0366ED}">
      <dgm:prSet/>
      <dgm:spPr/>
      <dgm:t>
        <a:bodyPr/>
        <a:lstStyle/>
        <a:p>
          <a:r>
            <a:rPr lang="en-US" dirty="0"/>
            <a:t>3. Secure Communication Channels</a:t>
          </a:r>
        </a:p>
      </dgm:t>
    </dgm:pt>
    <dgm:pt modelId="{5D7C7FD1-A3BA-4AB9-A0CF-4C7846164904}" type="parTrans" cxnId="{721932A6-174E-41F6-8FD2-C9A2EAB87B38}">
      <dgm:prSet/>
      <dgm:spPr/>
      <dgm:t>
        <a:bodyPr/>
        <a:lstStyle/>
        <a:p>
          <a:endParaRPr lang="en-US"/>
        </a:p>
      </dgm:t>
    </dgm:pt>
    <dgm:pt modelId="{AEFAE4CA-C7A0-49D6-B325-A5A427CD4F0E}" type="sibTrans" cxnId="{721932A6-174E-41F6-8FD2-C9A2EAB87B38}">
      <dgm:prSet/>
      <dgm:spPr/>
      <dgm:t>
        <a:bodyPr/>
        <a:lstStyle/>
        <a:p>
          <a:endParaRPr lang="en-US"/>
        </a:p>
      </dgm:t>
    </dgm:pt>
    <dgm:pt modelId="{FEBAA6F0-572A-46D3-B5BD-CCC3645E19EE}">
      <dgm:prSet/>
      <dgm:spPr/>
      <dgm:t>
        <a:bodyPr/>
        <a:lstStyle/>
        <a:p>
          <a:r>
            <a:rPr lang="en-US" dirty="0"/>
            <a:t>4. Holistic Threat Monitoring and Response.</a:t>
          </a:r>
        </a:p>
      </dgm:t>
    </dgm:pt>
    <dgm:pt modelId="{C61B4AD8-DF8D-4B57-881A-FF37C1318648}" type="parTrans" cxnId="{260D4C5A-626A-4F09-AAC6-03F6FFD32A42}">
      <dgm:prSet/>
      <dgm:spPr/>
      <dgm:t>
        <a:bodyPr/>
        <a:lstStyle/>
        <a:p>
          <a:endParaRPr lang="en-US"/>
        </a:p>
      </dgm:t>
    </dgm:pt>
    <dgm:pt modelId="{D989F884-655E-48A7-993F-2BE34847A4EE}" type="sibTrans" cxnId="{260D4C5A-626A-4F09-AAC6-03F6FFD32A42}">
      <dgm:prSet/>
      <dgm:spPr/>
      <dgm:t>
        <a:bodyPr/>
        <a:lstStyle/>
        <a:p>
          <a:endParaRPr lang="en-US"/>
        </a:p>
      </dgm:t>
    </dgm:pt>
    <dgm:pt modelId="{1187E6F2-5236-4BEC-8274-9624480F078C}">
      <dgm:prSet/>
      <dgm:spPr/>
      <dgm:t>
        <a:bodyPr/>
        <a:lstStyle/>
        <a:p>
          <a:r>
            <a:rPr lang="en-US" dirty="0"/>
            <a:t>5. Integrity Monitoring and Assurance</a:t>
          </a:r>
        </a:p>
      </dgm:t>
    </dgm:pt>
    <dgm:pt modelId="{807E1C60-8A67-4C89-B1E4-A86CC34AAAB7}" type="parTrans" cxnId="{0BFC3F5A-2E74-4E83-BC94-F03748EDCFFA}">
      <dgm:prSet/>
      <dgm:spPr/>
      <dgm:t>
        <a:bodyPr/>
        <a:lstStyle/>
        <a:p>
          <a:endParaRPr lang="en-US"/>
        </a:p>
      </dgm:t>
    </dgm:pt>
    <dgm:pt modelId="{D891CF0A-54A9-4D3B-903B-76EE7573C198}" type="sibTrans" cxnId="{0BFC3F5A-2E74-4E83-BC94-F03748EDCFFA}">
      <dgm:prSet/>
      <dgm:spPr/>
      <dgm:t>
        <a:bodyPr/>
        <a:lstStyle/>
        <a:p>
          <a:endParaRPr lang="en-US"/>
        </a:p>
      </dgm:t>
    </dgm:pt>
    <dgm:pt modelId="{DCB183AC-E06D-4762-9B40-F68B354CE683}">
      <dgm:prSet/>
      <dgm:spPr/>
      <dgm:t>
        <a:bodyPr/>
        <a:lstStyle/>
        <a:p>
          <a:r>
            <a:rPr lang="en-US" dirty="0"/>
            <a:t>6. Comprehensive System Auditing.</a:t>
          </a:r>
        </a:p>
      </dgm:t>
    </dgm:pt>
    <dgm:pt modelId="{46C48356-C640-4A2B-9C48-29796738F1CB}" type="parTrans" cxnId="{4359A0D1-8E09-406F-A802-C807861717EB}">
      <dgm:prSet/>
      <dgm:spPr/>
      <dgm:t>
        <a:bodyPr/>
        <a:lstStyle/>
        <a:p>
          <a:endParaRPr lang="en-US"/>
        </a:p>
      </dgm:t>
    </dgm:pt>
    <dgm:pt modelId="{0765B49A-C304-404F-B23F-8634E527F116}" type="sibTrans" cxnId="{4359A0D1-8E09-406F-A802-C807861717EB}">
      <dgm:prSet/>
      <dgm:spPr/>
      <dgm:t>
        <a:bodyPr/>
        <a:lstStyle/>
        <a:p>
          <a:endParaRPr lang="en-US"/>
        </a:p>
      </dgm:t>
    </dgm:pt>
    <dgm:pt modelId="{BB6AA2E0-6A65-42AF-8F51-EB52630D2B4D}">
      <dgm:prSet/>
      <dgm:spPr/>
      <dgm:t>
        <a:bodyPr/>
        <a:lstStyle/>
        <a:p>
          <a:r>
            <a:rPr lang="en-US" dirty="0"/>
            <a:t>7. Enhanced Email Security</a:t>
          </a:r>
        </a:p>
      </dgm:t>
    </dgm:pt>
    <dgm:pt modelId="{248E692E-109E-48BD-B910-5CC9396207FB}" type="parTrans" cxnId="{A4D80113-8039-49EA-AAB4-BA5DED413ED8}">
      <dgm:prSet/>
      <dgm:spPr/>
      <dgm:t>
        <a:bodyPr/>
        <a:lstStyle/>
        <a:p>
          <a:endParaRPr lang="en-US"/>
        </a:p>
      </dgm:t>
    </dgm:pt>
    <dgm:pt modelId="{83ED330E-2EEB-4EC0-87F7-928B3A65B14D}" type="sibTrans" cxnId="{A4D80113-8039-49EA-AAB4-BA5DED413ED8}">
      <dgm:prSet/>
      <dgm:spPr/>
      <dgm:t>
        <a:bodyPr/>
        <a:lstStyle/>
        <a:p>
          <a:endParaRPr lang="en-US"/>
        </a:p>
      </dgm:t>
    </dgm:pt>
    <dgm:pt modelId="{3D414487-0988-41A2-AEAE-5E6281B80F24}">
      <dgm:prSet/>
      <dgm:spPr/>
      <dgm:t>
        <a:bodyPr/>
        <a:lstStyle/>
        <a:p>
          <a:r>
            <a:rPr lang="en-US" dirty="0"/>
            <a:t>8. Real-Time Alerting </a:t>
          </a:r>
        </a:p>
      </dgm:t>
    </dgm:pt>
    <dgm:pt modelId="{9520083F-F816-4E78-890C-8314315AA7CB}" type="parTrans" cxnId="{09B8AE16-926D-47D3-A018-B00F6E8A3E0B}">
      <dgm:prSet/>
      <dgm:spPr/>
      <dgm:t>
        <a:bodyPr/>
        <a:lstStyle/>
        <a:p>
          <a:endParaRPr lang="en-US"/>
        </a:p>
      </dgm:t>
    </dgm:pt>
    <dgm:pt modelId="{16556276-9180-496B-A263-D4E3C1D4A9FE}" type="sibTrans" cxnId="{09B8AE16-926D-47D3-A018-B00F6E8A3E0B}">
      <dgm:prSet/>
      <dgm:spPr/>
      <dgm:t>
        <a:bodyPr/>
        <a:lstStyle/>
        <a:p>
          <a:endParaRPr lang="en-US"/>
        </a:p>
      </dgm:t>
    </dgm:pt>
    <dgm:pt modelId="{F0B1C9E5-D835-4A12-AFE4-E3D1D7057681}">
      <dgm:prSet/>
      <dgm:spPr/>
      <dgm:t>
        <a:bodyPr/>
        <a:lstStyle/>
        <a:p>
          <a:r>
            <a:rPr lang="en-US" dirty="0"/>
            <a:t>10. Efficient Resource </a:t>
          </a:r>
          <a:r>
            <a:rPr lang="en-US"/>
            <a:t>Utilization Monitoring</a:t>
          </a:r>
          <a:endParaRPr lang="en-US" dirty="0"/>
        </a:p>
      </dgm:t>
    </dgm:pt>
    <dgm:pt modelId="{8902D937-7233-4F3D-A022-71340224F577}" type="parTrans" cxnId="{4EA40D35-55C6-47C8-AE2D-E4D7FC4B53CF}">
      <dgm:prSet/>
      <dgm:spPr/>
      <dgm:t>
        <a:bodyPr/>
        <a:lstStyle/>
        <a:p>
          <a:endParaRPr lang="en-US"/>
        </a:p>
      </dgm:t>
    </dgm:pt>
    <dgm:pt modelId="{5EAEACC1-36D6-4288-9B1C-731BF21FF6DC}" type="sibTrans" cxnId="{4EA40D35-55C6-47C8-AE2D-E4D7FC4B53CF}">
      <dgm:prSet/>
      <dgm:spPr/>
      <dgm:t>
        <a:bodyPr/>
        <a:lstStyle/>
        <a:p>
          <a:endParaRPr lang="en-US"/>
        </a:p>
      </dgm:t>
    </dgm:pt>
    <dgm:pt modelId="{ECD05D38-B70F-4333-B926-157B33D42D24}">
      <dgm:prSet/>
      <dgm:spPr/>
      <dgm:t>
        <a:bodyPr/>
        <a:lstStyle/>
        <a:p>
          <a:r>
            <a:rPr lang="en-US" dirty="0"/>
            <a:t>9. Automated Health Monitoring of </a:t>
          </a:r>
          <a:r>
            <a:rPr lang="en-US" dirty="0" err="1"/>
            <a:t>Wazuh</a:t>
          </a:r>
          <a:r>
            <a:rPr lang="en-US" dirty="0"/>
            <a:t> Infrastructure</a:t>
          </a:r>
        </a:p>
      </dgm:t>
    </dgm:pt>
    <dgm:pt modelId="{E1C48F73-1260-43CC-877B-2CC8AAC470C3}" type="parTrans" cxnId="{1A6BD7BA-0560-4612-820F-B027190761A7}">
      <dgm:prSet/>
      <dgm:spPr/>
      <dgm:t>
        <a:bodyPr/>
        <a:lstStyle/>
        <a:p>
          <a:endParaRPr lang="en-US"/>
        </a:p>
      </dgm:t>
    </dgm:pt>
    <dgm:pt modelId="{8DE6015E-506C-4D28-B806-081621297FE7}" type="sibTrans" cxnId="{1A6BD7BA-0560-4612-820F-B027190761A7}">
      <dgm:prSet/>
      <dgm:spPr/>
      <dgm:t>
        <a:bodyPr/>
        <a:lstStyle/>
        <a:p>
          <a:endParaRPr lang="en-US"/>
        </a:p>
      </dgm:t>
    </dgm:pt>
    <dgm:pt modelId="{1C786C33-1D48-43DE-B62A-666E1D97CC5E}" type="pres">
      <dgm:prSet presAssocID="{BB26FFF9-06A8-4AE7-8E29-F59BD77DB3CD}" presName="diagram" presStyleCnt="0">
        <dgm:presLayoutVars>
          <dgm:dir/>
          <dgm:resizeHandles val="exact"/>
        </dgm:presLayoutVars>
      </dgm:prSet>
      <dgm:spPr/>
    </dgm:pt>
    <dgm:pt modelId="{9720955B-A8E7-4828-885E-92081DC61D55}" type="pres">
      <dgm:prSet presAssocID="{2411D41C-74A7-4108-BF01-A576474213AA}" presName="node" presStyleLbl="node1" presStyleIdx="0" presStyleCnt="11">
        <dgm:presLayoutVars>
          <dgm:bulletEnabled val="1"/>
        </dgm:presLayoutVars>
      </dgm:prSet>
      <dgm:spPr/>
    </dgm:pt>
    <dgm:pt modelId="{4B90F2EA-395A-4492-B1EB-2ED9E5EAC1D9}" type="pres">
      <dgm:prSet presAssocID="{975E8A08-14F9-4FD5-A6DF-BE3DE1A62859}" presName="sibTrans" presStyleCnt="0"/>
      <dgm:spPr/>
    </dgm:pt>
    <dgm:pt modelId="{75E3A798-8DB9-4423-86B4-FC5F20E9EC2F}" type="pres">
      <dgm:prSet presAssocID="{BBCFA0B2-5BE1-4C5E-A973-7449C66512CF}" presName="node" presStyleLbl="node1" presStyleIdx="1" presStyleCnt="11">
        <dgm:presLayoutVars>
          <dgm:bulletEnabled val="1"/>
        </dgm:presLayoutVars>
      </dgm:prSet>
      <dgm:spPr/>
    </dgm:pt>
    <dgm:pt modelId="{46A0351D-4040-4F67-B9A0-EE67BE110731}" type="pres">
      <dgm:prSet presAssocID="{0D25DCAD-6F13-4DE4-AE9D-5D94A6591D5C}" presName="sibTrans" presStyleCnt="0"/>
      <dgm:spPr/>
    </dgm:pt>
    <dgm:pt modelId="{1ED52F23-EE5A-4B1C-BCF8-A253AD7F24AD}" type="pres">
      <dgm:prSet presAssocID="{225E8742-F060-46EB-938F-EF81E9902E5A}" presName="node" presStyleLbl="node1" presStyleIdx="2" presStyleCnt="11">
        <dgm:presLayoutVars>
          <dgm:bulletEnabled val="1"/>
        </dgm:presLayoutVars>
      </dgm:prSet>
      <dgm:spPr/>
    </dgm:pt>
    <dgm:pt modelId="{A3BA789D-3C7C-4C6D-AF1F-1053708808CA}" type="pres">
      <dgm:prSet presAssocID="{8866CDD9-0A30-412F-BCD4-95EE51DE5908}" presName="sibTrans" presStyleCnt="0"/>
      <dgm:spPr/>
    </dgm:pt>
    <dgm:pt modelId="{95F7C193-AA56-414A-9F4A-D34B69919245}" type="pres">
      <dgm:prSet presAssocID="{2B372333-D596-43A2-BEDB-66779C0366ED}" presName="node" presStyleLbl="node1" presStyleIdx="3" presStyleCnt="11">
        <dgm:presLayoutVars>
          <dgm:bulletEnabled val="1"/>
        </dgm:presLayoutVars>
      </dgm:prSet>
      <dgm:spPr/>
    </dgm:pt>
    <dgm:pt modelId="{BD4DA21F-48B1-4EBF-B96C-D62DDE2F5B38}" type="pres">
      <dgm:prSet presAssocID="{AEFAE4CA-C7A0-49D6-B325-A5A427CD4F0E}" presName="sibTrans" presStyleCnt="0"/>
      <dgm:spPr/>
    </dgm:pt>
    <dgm:pt modelId="{28370984-251D-4089-82D7-182854110FAF}" type="pres">
      <dgm:prSet presAssocID="{FEBAA6F0-572A-46D3-B5BD-CCC3645E19EE}" presName="node" presStyleLbl="node1" presStyleIdx="4" presStyleCnt="11">
        <dgm:presLayoutVars>
          <dgm:bulletEnabled val="1"/>
        </dgm:presLayoutVars>
      </dgm:prSet>
      <dgm:spPr/>
    </dgm:pt>
    <dgm:pt modelId="{80F47DAD-01B4-4538-9352-D066B3BBFADD}" type="pres">
      <dgm:prSet presAssocID="{D989F884-655E-48A7-993F-2BE34847A4EE}" presName="sibTrans" presStyleCnt="0"/>
      <dgm:spPr/>
    </dgm:pt>
    <dgm:pt modelId="{F353A7D3-75F1-4748-A6F5-898F7B599E2E}" type="pres">
      <dgm:prSet presAssocID="{1187E6F2-5236-4BEC-8274-9624480F078C}" presName="node" presStyleLbl="node1" presStyleIdx="5" presStyleCnt="11">
        <dgm:presLayoutVars>
          <dgm:bulletEnabled val="1"/>
        </dgm:presLayoutVars>
      </dgm:prSet>
      <dgm:spPr/>
    </dgm:pt>
    <dgm:pt modelId="{F83579BC-687E-4CD0-9D93-BE3D7A1E981B}" type="pres">
      <dgm:prSet presAssocID="{D891CF0A-54A9-4D3B-903B-76EE7573C198}" presName="sibTrans" presStyleCnt="0"/>
      <dgm:spPr/>
    </dgm:pt>
    <dgm:pt modelId="{37041C2A-B22A-4D6D-8659-B74DC5FCC8E8}" type="pres">
      <dgm:prSet presAssocID="{DCB183AC-E06D-4762-9B40-F68B354CE683}" presName="node" presStyleLbl="node1" presStyleIdx="6" presStyleCnt="11">
        <dgm:presLayoutVars>
          <dgm:bulletEnabled val="1"/>
        </dgm:presLayoutVars>
      </dgm:prSet>
      <dgm:spPr/>
    </dgm:pt>
    <dgm:pt modelId="{E6051C47-6F60-4A59-B49B-D51DCCF991E6}" type="pres">
      <dgm:prSet presAssocID="{0765B49A-C304-404F-B23F-8634E527F116}" presName="sibTrans" presStyleCnt="0"/>
      <dgm:spPr/>
    </dgm:pt>
    <dgm:pt modelId="{BFB50B3E-0DF2-4BC8-BDD3-911520A050B1}" type="pres">
      <dgm:prSet presAssocID="{BB6AA2E0-6A65-42AF-8F51-EB52630D2B4D}" presName="node" presStyleLbl="node1" presStyleIdx="7" presStyleCnt="11">
        <dgm:presLayoutVars>
          <dgm:bulletEnabled val="1"/>
        </dgm:presLayoutVars>
      </dgm:prSet>
      <dgm:spPr/>
    </dgm:pt>
    <dgm:pt modelId="{2E53907B-393B-4C0D-A687-F4EB8CCA7DA4}" type="pres">
      <dgm:prSet presAssocID="{83ED330E-2EEB-4EC0-87F7-928B3A65B14D}" presName="sibTrans" presStyleCnt="0"/>
      <dgm:spPr/>
    </dgm:pt>
    <dgm:pt modelId="{5E9A0B62-1198-4689-9A2B-A2E0DA526295}" type="pres">
      <dgm:prSet presAssocID="{3D414487-0988-41A2-AEAE-5E6281B80F24}" presName="node" presStyleLbl="node1" presStyleIdx="8" presStyleCnt="11">
        <dgm:presLayoutVars>
          <dgm:bulletEnabled val="1"/>
        </dgm:presLayoutVars>
      </dgm:prSet>
      <dgm:spPr/>
    </dgm:pt>
    <dgm:pt modelId="{EF9419C9-F52B-45A8-98A4-13F192B74568}" type="pres">
      <dgm:prSet presAssocID="{16556276-9180-496B-A263-D4E3C1D4A9FE}" presName="sibTrans" presStyleCnt="0"/>
      <dgm:spPr/>
    </dgm:pt>
    <dgm:pt modelId="{3F235D41-E8A7-434F-95C5-C53A50283A4D}" type="pres">
      <dgm:prSet presAssocID="{ECD05D38-B70F-4333-B926-157B33D42D24}" presName="node" presStyleLbl="node1" presStyleIdx="9" presStyleCnt="11">
        <dgm:presLayoutVars>
          <dgm:bulletEnabled val="1"/>
        </dgm:presLayoutVars>
      </dgm:prSet>
      <dgm:spPr/>
    </dgm:pt>
    <dgm:pt modelId="{77E743DE-D325-4C35-91F4-4F2CB8DB24D6}" type="pres">
      <dgm:prSet presAssocID="{8DE6015E-506C-4D28-B806-081621297FE7}" presName="sibTrans" presStyleCnt="0"/>
      <dgm:spPr/>
    </dgm:pt>
    <dgm:pt modelId="{86159E3A-F63C-4F2A-9728-59B4B264517F}" type="pres">
      <dgm:prSet presAssocID="{F0B1C9E5-D835-4A12-AFE4-E3D1D7057681}" presName="node" presStyleLbl="node1" presStyleIdx="10" presStyleCnt="11">
        <dgm:presLayoutVars>
          <dgm:bulletEnabled val="1"/>
        </dgm:presLayoutVars>
      </dgm:prSet>
      <dgm:spPr/>
    </dgm:pt>
  </dgm:ptLst>
  <dgm:cxnLst>
    <dgm:cxn modelId="{D6F7D703-14C3-437B-9641-0DCB990A15D4}" type="presOf" srcId="{DCB183AC-E06D-4762-9B40-F68B354CE683}" destId="{37041C2A-B22A-4D6D-8659-B74DC5FCC8E8}" srcOrd="0" destOrd="0" presId="urn:microsoft.com/office/officeart/2005/8/layout/default"/>
    <dgm:cxn modelId="{5F220209-4B96-4B41-B753-042E74247555}" type="presOf" srcId="{ECD05D38-B70F-4333-B926-157B33D42D24}" destId="{3F235D41-E8A7-434F-95C5-C53A50283A4D}" srcOrd="0" destOrd="0" presId="urn:microsoft.com/office/officeart/2005/8/layout/default"/>
    <dgm:cxn modelId="{C496900D-0C22-438C-9F3C-4E3EFD4D28C3}" type="presOf" srcId="{225E8742-F060-46EB-938F-EF81E9902E5A}" destId="{1ED52F23-EE5A-4B1C-BCF8-A253AD7F24AD}" srcOrd="0" destOrd="0" presId="urn:microsoft.com/office/officeart/2005/8/layout/default"/>
    <dgm:cxn modelId="{A4D80113-8039-49EA-AAB4-BA5DED413ED8}" srcId="{BB26FFF9-06A8-4AE7-8E29-F59BD77DB3CD}" destId="{BB6AA2E0-6A65-42AF-8F51-EB52630D2B4D}" srcOrd="7" destOrd="0" parTransId="{248E692E-109E-48BD-B910-5CC9396207FB}" sibTransId="{83ED330E-2EEB-4EC0-87F7-928B3A65B14D}"/>
    <dgm:cxn modelId="{09B8AE16-926D-47D3-A018-B00F6E8A3E0B}" srcId="{BB26FFF9-06A8-4AE7-8E29-F59BD77DB3CD}" destId="{3D414487-0988-41A2-AEAE-5E6281B80F24}" srcOrd="8" destOrd="0" parTransId="{9520083F-F816-4E78-890C-8314315AA7CB}" sibTransId="{16556276-9180-496B-A263-D4E3C1D4A9FE}"/>
    <dgm:cxn modelId="{9E382A18-8035-4083-91F1-5DDF0FAEF7DC}" type="presOf" srcId="{FEBAA6F0-572A-46D3-B5BD-CCC3645E19EE}" destId="{28370984-251D-4089-82D7-182854110FAF}" srcOrd="0" destOrd="0" presId="urn:microsoft.com/office/officeart/2005/8/layout/default"/>
    <dgm:cxn modelId="{ACDDB11D-9F34-4430-BCD8-792BE93AC10B}" srcId="{BB26FFF9-06A8-4AE7-8E29-F59BD77DB3CD}" destId="{BBCFA0B2-5BE1-4C5E-A973-7449C66512CF}" srcOrd="1" destOrd="0" parTransId="{F5E476A3-F4DB-4293-B1CA-54048C498898}" sibTransId="{0D25DCAD-6F13-4DE4-AE9D-5D94A6591D5C}"/>
    <dgm:cxn modelId="{B2C2AC33-B5E9-4804-8864-EF63B1AC326B}" type="presOf" srcId="{3D414487-0988-41A2-AEAE-5E6281B80F24}" destId="{5E9A0B62-1198-4689-9A2B-A2E0DA526295}" srcOrd="0" destOrd="0" presId="urn:microsoft.com/office/officeart/2005/8/layout/default"/>
    <dgm:cxn modelId="{4EA40D35-55C6-47C8-AE2D-E4D7FC4B53CF}" srcId="{BB26FFF9-06A8-4AE7-8E29-F59BD77DB3CD}" destId="{F0B1C9E5-D835-4A12-AFE4-E3D1D7057681}" srcOrd="10" destOrd="0" parTransId="{8902D937-7233-4F3D-A022-71340224F577}" sibTransId="{5EAEACC1-36D6-4288-9B1C-731BF21FF6DC}"/>
    <dgm:cxn modelId="{121DBD3D-8904-458C-9D06-666A3EB766DC}" srcId="{BB26FFF9-06A8-4AE7-8E29-F59BD77DB3CD}" destId="{225E8742-F060-46EB-938F-EF81E9902E5A}" srcOrd="2" destOrd="0" parTransId="{3F646348-352B-4982-AFFC-1000C1BBFEFC}" sibTransId="{8866CDD9-0A30-412F-BCD4-95EE51DE5908}"/>
    <dgm:cxn modelId="{E014DB5E-CF01-4D37-88CF-F4373FC84595}" type="presOf" srcId="{BBCFA0B2-5BE1-4C5E-A973-7449C66512CF}" destId="{75E3A798-8DB9-4423-86B4-FC5F20E9EC2F}" srcOrd="0" destOrd="0" presId="urn:microsoft.com/office/officeart/2005/8/layout/default"/>
    <dgm:cxn modelId="{E0835768-F4C7-47A1-A764-C6C0AF189CC9}" type="presOf" srcId="{BB6AA2E0-6A65-42AF-8F51-EB52630D2B4D}" destId="{BFB50B3E-0DF2-4BC8-BDD3-911520A050B1}" srcOrd="0" destOrd="0" presId="urn:microsoft.com/office/officeart/2005/8/layout/default"/>
    <dgm:cxn modelId="{0BFC3F5A-2E74-4E83-BC94-F03748EDCFFA}" srcId="{BB26FFF9-06A8-4AE7-8E29-F59BD77DB3CD}" destId="{1187E6F2-5236-4BEC-8274-9624480F078C}" srcOrd="5" destOrd="0" parTransId="{807E1C60-8A67-4C89-B1E4-A86CC34AAAB7}" sibTransId="{D891CF0A-54A9-4D3B-903B-76EE7573C198}"/>
    <dgm:cxn modelId="{260D4C5A-626A-4F09-AAC6-03F6FFD32A42}" srcId="{BB26FFF9-06A8-4AE7-8E29-F59BD77DB3CD}" destId="{FEBAA6F0-572A-46D3-B5BD-CCC3645E19EE}" srcOrd="4" destOrd="0" parTransId="{C61B4AD8-DF8D-4B57-881A-FF37C1318648}" sibTransId="{D989F884-655E-48A7-993F-2BE34847A4EE}"/>
    <dgm:cxn modelId="{28D46C83-6A12-4B67-9AFB-E3A9F96FE5A6}" type="presOf" srcId="{F0B1C9E5-D835-4A12-AFE4-E3D1D7057681}" destId="{86159E3A-F63C-4F2A-9728-59B4B264517F}" srcOrd="0" destOrd="0" presId="urn:microsoft.com/office/officeart/2005/8/layout/default"/>
    <dgm:cxn modelId="{D2B94988-3E07-4010-9AEA-1C5CC21CC741}" srcId="{BB26FFF9-06A8-4AE7-8E29-F59BD77DB3CD}" destId="{2411D41C-74A7-4108-BF01-A576474213AA}" srcOrd="0" destOrd="0" parTransId="{C4767731-C0C6-4F13-8B12-401C6E0C910C}" sibTransId="{975E8A08-14F9-4FD5-A6DF-BE3DE1A62859}"/>
    <dgm:cxn modelId="{EF64329D-8DBB-49C6-8D6D-8AE0FDA99145}" type="presOf" srcId="{2411D41C-74A7-4108-BF01-A576474213AA}" destId="{9720955B-A8E7-4828-885E-92081DC61D55}" srcOrd="0" destOrd="0" presId="urn:microsoft.com/office/officeart/2005/8/layout/default"/>
    <dgm:cxn modelId="{721932A6-174E-41F6-8FD2-C9A2EAB87B38}" srcId="{BB26FFF9-06A8-4AE7-8E29-F59BD77DB3CD}" destId="{2B372333-D596-43A2-BEDB-66779C0366ED}" srcOrd="3" destOrd="0" parTransId="{5D7C7FD1-A3BA-4AB9-A0CF-4C7846164904}" sibTransId="{AEFAE4CA-C7A0-49D6-B325-A5A427CD4F0E}"/>
    <dgm:cxn modelId="{E3C813A7-1B39-4029-91B0-51F375D90402}" type="presOf" srcId="{1187E6F2-5236-4BEC-8274-9624480F078C}" destId="{F353A7D3-75F1-4748-A6F5-898F7B599E2E}" srcOrd="0" destOrd="0" presId="urn:microsoft.com/office/officeart/2005/8/layout/default"/>
    <dgm:cxn modelId="{51E720AE-46BE-4714-A25F-214B4C86FEA9}" type="presOf" srcId="{2B372333-D596-43A2-BEDB-66779C0366ED}" destId="{95F7C193-AA56-414A-9F4A-D34B69919245}" srcOrd="0" destOrd="0" presId="urn:microsoft.com/office/officeart/2005/8/layout/default"/>
    <dgm:cxn modelId="{6BAF58AF-25CB-40B6-8919-11DAE6329054}" type="presOf" srcId="{BB26FFF9-06A8-4AE7-8E29-F59BD77DB3CD}" destId="{1C786C33-1D48-43DE-B62A-666E1D97CC5E}" srcOrd="0" destOrd="0" presId="urn:microsoft.com/office/officeart/2005/8/layout/default"/>
    <dgm:cxn modelId="{1A6BD7BA-0560-4612-820F-B027190761A7}" srcId="{BB26FFF9-06A8-4AE7-8E29-F59BD77DB3CD}" destId="{ECD05D38-B70F-4333-B926-157B33D42D24}" srcOrd="9" destOrd="0" parTransId="{E1C48F73-1260-43CC-877B-2CC8AAC470C3}" sibTransId="{8DE6015E-506C-4D28-B806-081621297FE7}"/>
    <dgm:cxn modelId="{4359A0D1-8E09-406F-A802-C807861717EB}" srcId="{BB26FFF9-06A8-4AE7-8E29-F59BD77DB3CD}" destId="{DCB183AC-E06D-4762-9B40-F68B354CE683}" srcOrd="6" destOrd="0" parTransId="{46C48356-C640-4A2B-9C48-29796738F1CB}" sibTransId="{0765B49A-C304-404F-B23F-8634E527F116}"/>
    <dgm:cxn modelId="{42A70B89-4F7B-43EC-98C7-4DEEACEC3CB1}" type="presParOf" srcId="{1C786C33-1D48-43DE-B62A-666E1D97CC5E}" destId="{9720955B-A8E7-4828-885E-92081DC61D55}" srcOrd="0" destOrd="0" presId="urn:microsoft.com/office/officeart/2005/8/layout/default"/>
    <dgm:cxn modelId="{F045F231-9B2B-4EF2-AE36-826D7EF3C63C}" type="presParOf" srcId="{1C786C33-1D48-43DE-B62A-666E1D97CC5E}" destId="{4B90F2EA-395A-4492-B1EB-2ED9E5EAC1D9}" srcOrd="1" destOrd="0" presId="urn:microsoft.com/office/officeart/2005/8/layout/default"/>
    <dgm:cxn modelId="{EA86BD0E-5010-4846-BB6E-7B589B78487D}" type="presParOf" srcId="{1C786C33-1D48-43DE-B62A-666E1D97CC5E}" destId="{75E3A798-8DB9-4423-86B4-FC5F20E9EC2F}" srcOrd="2" destOrd="0" presId="urn:microsoft.com/office/officeart/2005/8/layout/default"/>
    <dgm:cxn modelId="{293BB6E9-6845-4B88-9D0D-2DB4511FFA81}" type="presParOf" srcId="{1C786C33-1D48-43DE-B62A-666E1D97CC5E}" destId="{46A0351D-4040-4F67-B9A0-EE67BE110731}" srcOrd="3" destOrd="0" presId="urn:microsoft.com/office/officeart/2005/8/layout/default"/>
    <dgm:cxn modelId="{5C4FC92D-7CC4-4367-B447-FFF8EDB3E88E}" type="presParOf" srcId="{1C786C33-1D48-43DE-B62A-666E1D97CC5E}" destId="{1ED52F23-EE5A-4B1C-BCF8-A253AD7F24AD}" srcOrd="4" destOrd="0" presId="urn:microsoft.com/office/officeart/2005/8/layout/default"/>
    <dgm:cxn modelId="{B090A84C-4D3C-4150-9298-6D4575DF8475}" type="presParOf" srcId="{1C786C33-1D48-43DE-B62A-666E1D97CC5E}" destId="{A3BA789D-3C7C-4C6D-AF1F-1053708808CA}" srcOrd="5" destOrd="0" presId="urn:microsoft.com/office/officeart/2005/8/layout/default"/>
    <dgm:cxn modelId="{E8E59D3F-1A65-435B-903C-0C30052AE41B}" type="presParOf" srcId="{1C786C33-1D48-43DE-B62A-666E1D97CC5E}" destId="{95F7C193-AA56-414A-9F4A-D34B69919245}" srcOrd="6" destOrd="0" presId="urn:microsoft.com/office/officeart/2005/8/layout/default"/>
    <dgm:cxn modelId="{C7B4FD7C-2382-4366-A320-DB532D3AA5DC}" type="presParOf" srcId="{1C786C33-1D48-43DE-B62A-666E1D97CC5E}" destId="{BD4DA21F-48B1-4EBF-B96C-D62DDE2F5B38}" srcOrd="7" destOrd="0" presId="urn:microsoft.com/office/officeart/2005/8/layout/default"/>
    <dgm:cxn modelId="{D839DCDD-2C81-4CCC-AEC3-DB31456EB505}" type="presParOf" srcId="{1C786C33-1D48-43DE-B62A-666E1D97CC5E}" destId="{28370984-251D-4089-82D7-182854110FAF}" srcOrd="8" destOrd="0" presId="urn:microsoft.com/office/officeart/2005/8/layout/default"/>
    <dgm:cxn modelId="{E47612FA-FADF-4669-A4D3-BB439A484A82}" type="presParOf" srcId="{1C786C33-1D48-43DE-B62A-666E1D97CC5E}" destId="{80F47DAD-01B4-4538-9352-D066B3BBFADD}" srcOrd="9" destOrd="0" presId="urn:microsoft.com/office/officeart/2005/8/layout/default"/>
    <dgm:cxn modelId="{361F2D6D-14E0-4EDB-A9C6-AE98AB97D8A7}" type="presParOf" srcId="{1C786C33-1D48-43DE-B62A-666E1D97CC5E}" destId="{F353A7D3-75F1-4748-A6F5-898F7B599E2E}" srcOrd="10" destOrd="0" presId="urn:microsoft.com/office/officeart/2005/8/layout/default"/>
    <dgm:cxn modelId="{9C2E0B99-8F3A-467B-8E7D-39652DA4E90C}" type="presParOf" srcId="{1C786C33-1D48-43DE-B62A-666E1D97CC5E}" destId="{F83579BC-687E-4CD0-9D93-BE3D7A1E981B}" srcOrd="11" destOrd="0" presId="urn:microsoft.com/office/officeart/2005/8/layout/default"/>
    <dgm:cxn modelId="{11F838E9-4427-4CE3-BD8D-4CD13B8F4CAA}" type="presParOf" srcId="{1C786C33-1D48-43DE-B62A-666E1D97CC5E}" destId="{37041C2A-B22A-4D6D-8659-B74DC5FCC8E8}" srcOrd="12" destOrd="0" presId="urn:microsoft.com/office/officeart/2005/8/layout/default"/>
    <dgm:cxn modelId="{B5E4AC67-1BEE-45B9-9780-38617AB067BB}" type="presParOf" srcId="{1C786C33-1D48-43DE-B62A-666E1D97CC5E}" destId="{E6051C47-6F60-4A59-B49B-D51DCCF991E6}" srcOrd="13" destOrd="0" presId="urn:microsoft.com/office/officeart/2005/8/layout/default"/>
    <dgm:cxn modelId="{82DA4675-B0E2-46EB-929D-60A3E5A4EC38}" type="presParOf" srcId="{1C786C33-1D48-43DE-B62A-666E1D97CC5E}" destId="{BFB50B3E-0DF2-4BC8-BDD3-911520A050B1}" srcOrd="14" destOrd="0" presId="urn:microsoft.com/office/officeart/2005/8/layout/default"/>
    <dgm:cxn modelId="{DA962EF9-0059-41F4-9CF3-239759BDBA6D}" type="presParOf" srcId="{1C786C33-1D48-43DE-B62A-666E1D97CC5E}" destId="{2E53907B-393B-4C0D-A687-F4EB8CCA7DA4}" srcOrd="15" destOrd="0" presId="urn:microsoft.com/office/officeart/2005/8/layout/default"/>
    <dgm:cxn modelId="{E7E41D7D-DE0A-485E-920E-311CA0CDF3A3}" type="presParOf" srcId="{1C786C33-1D48-43DE-B62A-666E1D97CC5E}" destId="{5E9A0B62-1198-4689-9A2B-A2E0DA526295}" srcOrd="16" destOrd="0" presId="urn:microsoft.com/office/officeart/2005/8/layout/default"/>
    <dgm:cxn modelId="{ADB75988-DB26-4548-80A4-AD62236B26BE}" type="presParOf" srcId="{1C786C33-1D48-43DE-B62A-666E1D97CC5E}" destId="{EF9419C9-F52B-45A8-98A4-13F192B74568}" srcOrd="17" destOrd="0" presId="urn:microsoft.com/office/officeart/2005/8/layout/default"/>
    <dgm:cxn modelId="{9399ADD8-70CF-4770-8F82-5CA5A8F02569}" type="presParOf" srcId="{1C786C33-1D48-43DE-B62A-666E1D97CC5E}" destId="{3F235D41-E8A7-434F-95C5-C53A50283A4D}" srcOrd="18" destOrd="0" presId="urn:microsoft.com/office/officeart/2005/8/layout/default"/>
    <dgm:cxn modelId="{74708880-9D0E-4611-9B03-713CFF68F816}" type="presParOf" srcId="{1C786C33-1D48-43DE-B62A-666E1D97CC5E}" destId="{77E743DE-D325-4C35-91F4-4F2CB8DB24D6}" srcOrd="19" destOrd="0" presId="urn:microsoft.com/office/officeart/2005/8/layout/default"/>
    <dgm:cxn modelId="{F95487DA-802C-4FF6-88D8-416E216ABFF3}" type="presParOf" srcId="{1C786C33-1D48-43DE-B62A-666E1D97CC5E}" destId="{86159E3A-F63C-4F2A-9728-59B4B264517F}"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5336CB-3BE7-45FB-B66A-BE91C6ABAF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0CC6995-8191-46C3-B7AB-49D214720057}">
      <dgm:prSet/>
      <dgm:spPr/>
      <dgm:t>
        <a:bodyPr/>
        <a:lstStyle/>
        <a:p>
          <a:pPr>
            <a:lnSpc>
              <a:spcPct val="100000"/>
            </a:lnSpc>
          </a:pPr>
          <a:r>
            <a:rPr lang="en-US" b="1" i="0" dirty="0"/>
            <a:t>Elasticsearch: </a:t>
          </a:r>
          <a:r>
            <a:rPr lang="en-US" b="0" i="0" dirty="0"/>
            <a:t>It is used for storing, searching, and analyzing large volumes of structured or unstructured data in real-time. </a:t>
          </a:r>
          <a:r>
            <a:rPr lang="en-US" dirty="0"/>
            <a:t>Elasticsearch serves as the core component of the Elastic Stack, providing the underlying storage and search functionality for Kibana and other Elastic Stack components.</a:t>
          </a:r>
        </a:p>
      </dgm:t>
    </dgm:pt>
    <dgm:pt modelId="{8784E247-E9D1-4513-BDC3-E79631617030}" type="parTrans" cxnId="{3739415B-3714-40B2-89CD-03AF507028E4}">
      <dgm:prSet/>
      <dgm:spPr/>
      <dgm:t>
        <a:bodyPr/>
        <a:lstStyle/>
        <a:p>
          <a:endParaRPr lang="en-US"/>
        </a:p>
      </dgm:t>
    </dgm:pt>
    <dgm:pt modelId="{3D62BAB3-DF9B-4D31-98B3-5C4B828D9B89}" type="sibTrans" cxnId="{3739415B-3714-40B2-89CD-03AF507028E4}">
      <dgm:prSet/>
      <dgm:spPr/>
      <dgm:t>
        <a:bodyPr/>
        <a:lstStyle/>
        <a:p>
          <a:pPr>
            <a:lnSpc>
              <a:spcPct val="100000"/>
            </a:lnSpc>
          </a:pPr>
          <a:endParaRPr lang="en-US"/>
        </a:p>
      </dgm:t>
    </dgm:pt>
    <dgm:pt modelId="{AD0DA379-1168-4D06-A997-FE5B99A1E211}">
      <dgm:prSet/>
      <dgm:spPr/>
      <dgm:t>
        <a:bodyPr/>
        <a:lstStyle/>
        <a:p>
          <a:pPr>
            <a:lnSpc>
              <a:spcPct val="100000"/>
            </a:lnSpc>
          </a:pPr>
          <a:r>
            <a:rPr lang="en-US" b="1" i="0" dirty="0" err="1"/>
            <a:t>Filebeat</a:t>
          </a:r>
          <a:r>
            <a:rPr lang="en-US" b="1" i="0" dirty="0"/>
            <a:t>: </a:t>
          </a:r>
          <a:r>
            <a:rPr lang="en-US" b="0" i="0" dirty="0" err="1"/>
            <a:t>Filebeat</a:t>
          </a:r>
          <a:r>
            <a:rPr lang="en-US" b="0" i="0" dirty="0"/>
            <a:t> is a lightweight data shipper for forwarding log files to Elasticsearch or Logstash for indexing and analysis. It is part of the Elastic Stack (ELK Stack) and is used to collect log events from files on remote machines.</a:t>
          </a:r>
          <a:r>
            <a:rPr lang="en-US" dirty="0"/>
            <a:t> </a:t>
          </a:r>
        </a:p>
      </dgm:t>
    </dgm:pt>
    <dgm:pt modelId="{BE58576A-CEF2-4D91-A951-D102D4F72E14}" type="parTrans" cxnId="{649E3EE7-1EAC-45E0-999F-563F8A33EA4D}">
      <dgm:prSet/>
      <dgm:spPr/>
      <dgm:t>
        <a:bodyPr/>
        <a:lstStyle/>
        <a:p>
          <a:endParaRPr lang="en-US"/>
        </a:p>
      </dgm:t>
    </dgm:pt>
    <dgm:pt modelId="{608D4774-343F-4482-A221-DF56B4FFEDF7}" type="sibTrans" cxnId="{649E3EE7-1EAC-45E0-999F-563F8A33EA4D}">
      <dgm:prSet/>
      <dgm:spPr/>
      <dgm:t>
        <a:bodyPr/>
        <a:lstStyle/>
        <a:p>
          <a:endParaRPr lang="en-US"/>
        </a:p>
      </dgm:t>
    </dgm:pt>
    <dgm:pt modelId="{ECD93429-EF0C-43D8-81C7-A46B8AC1D6DE}">
      <dgm:prSet/>
      <dgm:spPr/>
      <dgm:t>
        <a:bodyPr/>
        <a:lstStyle/>
        <a:p>
          <a:pPr>
            <a:lnSpc>
              <a:spcPct val="100000"/>
            </a:lnSpc>
          </a:pPr>
          <a:r>
            <a:rPr lang="en-US" b="1" i="0" dirty="0"/>
            <a:t>Kibana: </a:t>
          </a:r>
          <a:r>
            <a:rPr lang="en-US" b="0" i="0" dirty="0"/>
            <a:t>Kibana is an open-source data visualization dashboard for Elasticsearch. With Kibana, users can create various types of visualizations, such as line charts, bar charts, pie charts, and maps, to gain insights into their data.</a:t>
          </a:r>
          <a:endParaRPr lang="en-US" dirty="0"/>
        </a:p>
      </dgm:t>
    </dgm:pt>
    <dgm:pt modelId="{C8B73FEC-6B62-4283-B349-6C6E5F58739F}" type="sibTrans" cxnId="{8278EF22-6D75-49E3-AFA9-987DC24AD9BA}">
      <dgm:prSet/>
      <dgm:spPr/>
      <dgm:t>
        <a:bodyPr/>
        <a:lstStyle/>
        <a:p>
          <a:pPr>
            <a:lnSpc>
              <a:spcPct val="100000"/>
            </a:lnSpc>
          </a:pPr>
          <a:endParaRPr lang="en-US"/>
        </a:p>
      </dgm:t>
    </dgm:pt>
    <dgm:pt modelId="{1DAC7C22-7B58-47BC-8C29-81A2B182AE2C}" type="parTrans" cxnId="{8278EF22-6D75-49E3-AFA9-987DC24AD9BA}">
      <dgm:prSet/>
      <dgm:spPr/>
      <dgm:t>
        <a:bodyPr/>
        <a:lstStyle/>
        <a:p>
          <a:endParaRPr lang="en-US"/>
        </a:p>
      </dgm:t>
    </dgm:pt>
    <dgm:pt modelId="{2CA35781-CD6C-4C12-91DB-D561EBDAF647}" type="pres">
      <dgm:prSet presAssocID="{875336CB-3BE7-45FB-B66A-BE91C6ABAF3B}" presName="root" presStyleCnt="0">
        <dgm:presLayoutVars>
          <dgm:dir/>
          <dgm:resizeHandles val="exact"/>
        </dgm:presLayoutVars>
      </dgm:prSet>
      <dgm:spPr/>
    </dgm:pt>
    <dgm:pt modelId="{3A78CF85-EBA1-4F1C-B667-49E76A7D0648}" type="pres">
      <dgm:prSet presAssocID="{30CC6995-8191-46C3-B7AB-49D214720057}" presName="compNode" presStyleCnt="0"/>
      <dgm:spPr/>
    </dgm:pt>
    <dgm:pt modelId="{5DA25FAE-91CB-4FDD-9B70-FA740AC21F4C}" type="pres">
      <dgm:prSet presAssocID="{30CC6995-8191-46C3-B7AB-49D214720057}" presName="bgRect" presStyleLbl="bgShp" presStyleIdx="0" presStyleCnt="3"/>
      <dgm:spPr/>
    </dgm:pt>
    <dgm:pt modelId="{4AD2CC25-7259-4AE4-A9AB-F5263D17003B}" type="pres">
      <dgm:prSet presAssocID="{30CC6995-8191-46C3-B7AB-49D21472005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1E2F19E4-514E-4449-84E6-03D5C58FD351}" type="pres">
      <dgm:prSet presAssocID="{30CC6995-8191-46C3-B7AB-49D214720057}" presName="spaceRect" presStyleCnt="0"/>
      <dgm:spPr/>
    </dgm:pt>
    <dgm:pt modelId="{BAE32356-0111-4603-8B6D-5EA89F596493}" type="pres">
      <dgm:prSet presAssocID="{30CC6995-8191-46C3-B7AB-49D214720057}" presName="parTx" presStyleLbl="revTx" presStyleIdx="0" presStyleCnt="3">
        <dgm:presLayoutVars>
          <dgm:chMax val="0"/>
          <dgm:chPref val="0"/>
        </dgm:presLayoutVars>
      </dgm:prSet>
      <dgm:spPr/>
    </dgm:pt>
    <dgm:pt modelId="{07129311-0D46-432C-8BC8-9B7B917402B1}" type="pres">
      <dgm:prSet presAssocID="{3D62BAB3-DF9B-4D31-98B3-5C4B828D9B89}" presName="sibTrans" presStyleCnt="0"/>
      <dgm:spPr/>
    </dgm:pt>
    <dgm:pt modelId="{267E81AD-F0E8-4872-954B-CD6299417D43}" type="pres">
      <dgm:prSet presAssocID="{ECD93429-EF0C-43D8-81C7-A46B8AC1D6DE}" presName="compNode" presStyleCnt="0"/>
      <dgm:spPr/>
    </dgm:pt>
    <dgm:pt modelId="{5A96FAE7-B2C5-419C-9EE5-E1C75F6DAA8E}" type="pres">
      <dgm:prSet presAssocID="{ECD93429-EF0C-43D8-81C7-A46B8AC1D6DE}" presName="bgRect" presStyleLbl="bgShp" presStyleIdx="1" presStyleCnt="3"/>
      <dgm:spPr/>
    </dgm:pt>
    <dgm:pt modelId="{118FC8C4-E4F3-4C12-B778-F5974D927D67}" type="pres">
      <dgm:prSet presAssocID="{ECD93429-EF0C-43D8-81C7-A46B8AC1D6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1A11B965-78AA-4C0E-851E-1E9CDB490BC4}" type="pres">
      <dgm:prSet presAssocID="{ECD93429-EF0C-43D8-81C7-A46B8AC1D6DE}" presName="spaceRect" presStyleCnt="0"/>
      <dgm:spPr/>
    </dgm:pt>
    <dgm:pt modelId="{553B662D-C4E6-408B-8A4D-05451972CE92}" type="pres">
      <dgm:prSet presAssocID="{ECD93429-EF0C-43D8-81C7-A46B8AC1D6DE}" presName="parTx" presStyleLbl="revTx" presStyleIdx="1" presStyleCnt="3">
        <dgm:presLayoutVars>
          <dgm:chMax val="0"/>
          <dgm:chPref val="0"/>
        </dgm:presLayoutVars>
      </dgm:prSet>
      <dgm:spPr/>
    </dgm:pt>
    <dgm:pt modelId="{BC8C4EF7-1C4F-4D08-B6E8-3CE67EAC1F0D}" type="pres">
      <dgm:prSet presAssocID="{C8B73FEC-6B62-4283-B349-6C6E5F58739F}" presName="sibTrans" presStyleCnt="0"/>
      <dgm:spPr/>
    </dgm:pt>
    <dgm:pt modelId="{3C4CE3EF-6C44-46CA-BAFD-7D41E4644613}" type="pres">
      <dgm:prSet presAssocID="{AD0DA379-1168-4D06-A997-FE5B99A1E211}" presName="compNode" presStyleCnt="0"/>
      <dgm:spPr/>
    </dgm:pt>
    <dgm:pt modelId="{6D3E4EAB-268B-454E-B265-9A6D4E6F2537}" type="pres">
      <dgm:prSet presAssocID="{AD0DA379-1168-4D06-A997-FE5B99A1E211}" presName="bgRect" presStyleLbl="bgShp" presStyleIdx="2" presStyleCnt="3"/>
      <dgm:spPr/>
    </dgm:pt>
    <dgm:pt modelId="{FD16079A-52B8-4928-B781-02003F7E78AC}" type="pres">
      <dgm:prSet presAssocID="{AD0DA379-1168-4D06-A997-FE5B99A1E2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7AE9CAF8-1695-4565-A728-91A4A5B2FE12}" type="pres">
      <dgm:prSet presAssocID="{AD0DA379-1168-4D06-A997-FE5B99A1E211}" presName="spaceRect" presStyleCnt="0"/>
      <dgm:spPr/>
    </dgm:pt>
    <dgm:pt modelId="{D8634F49-A7B7-4D3E-A9AE-9946C50D5DB8}" type="pres">
      <dgm:prSet presAssocID="{AD0DA379-1168-4D06-A997-FE5B99A1E211}" presName="parTx" presStyleLbl="revTx" presStyleIdx="2" presStyleCnt="3">
        <dgm:presLayoutVars>
          <dgm:chMax val="0"/>
          <dgm:chPref val="0"/>
        </dgm:presLayoutVars>
      </dgm:prSet>
      <dgm:spPr/>
    </dgm:pt>
  </dgm:ptLst>
  <dgm:cxnLst>
    <dgm:cxn modelId="{8278EF22-6D75-49E3-AFA9-987DC24AD9BA}" srcId="{875336CB-3BE7-45FB-B66A-BE91C6ABAF3B}" destId="{ECD93429-EF0C-43D8-81C7-A46B8AC1D6DE}" srcOrd="1" destOrd="0" parTransId="{1DAC7C22-7B58-47BC-8C29-81A2B182AE2C}" sibTransId="{C8B73FEC-6B62-4283-B349-6C6E5F58739F}"/>
    <dgm:cxn modelId="{3739415B-3714-40B2-89CD-03AF507028E4}" srcId="{875336CB-3BE7-45FB-B66A-BE91C6ABAF3B}" destId="{30CC6995-8191-46C3-B7AB-49D214720057}" srcOrd="0" destOrd="0" parTransId="{8784E247-E9D1-4513-BDC3-E79631617030}" sibTransId="{3D62BAB3-DF9B-4D31-98B3-5C4B828D9B89}"/>
    <dgm:cxn modelId="{12B5A684-3F5C-4424-A7E7-53946D8FAC22}" type="presOf" srcId="{30CC6995-8191-46C3-B7AB-49D214720057}" destId="{BAE32356-0111-4603-8B6D-5EA89F596493}" srcOrd="0" destOrd="0" presId="urn:microsoft.com/office/officeart/2018/2/layout/IconVerticalSolidList"/>
    <dgm:cxn modelId="{E4717DB3-E6E6-4674-8D90-D1C8DB08A750}" type="presOf" srcId="{AD0DA379-1168-4D06-A997-FE5B99A1E211}" destId="{D8634F49-A7B7-4D3E-A9AE-9946C50D5DB8}" srcOrd="0" destOrd="0" presId="urn:microsoft.com/office/officeart/2018/2/layout/IconVerticalSolidList"/>
    <dgm:cxn modelId="{BC1CAFD0-02D7-43E9-83CE-BBACD5EA7EA0}" type="presOf" srcId="{875336CB-3BE7-45FB-B66A-BE91C6ABAF3B}" destId="{2CA35781-CD6C-4C12-91DB-D561EBDAF647}" srcOrd="0" destOrd="0" presId="urn:microsoft.com/office/officeart/2018/2/layout/IconVerticalSolidList"/>
    <dgm:cxn modelId="{649E3EE7-1EAC-45E0-999F-563F8A33EA4D}" srcId="{875336CB-3BE7-45FB-B66A-BE91C6ABAF3B}" destId="{AD0DA379-1168-4D06-A997-FE5B99A1E211}" srcOrd="2" destOrd="0" parTransId="{BE58576A-CEF2-4D91-A951-D102D4F72E14}" sibTransId="{608D4774-343F-4482-A221-DF56B4FFEDF7}"/>
    <dgm:cxn modelId="{D35FFCFC-46F0-4CB9-BC11-6B687E783A9B}" type="presOf" srcId="{ECD93429-EF0C-43D8-81C7-A46B8AC1D6DE}" destId="{553B662D-C4E6-408B-8A4D-05451972CE92}" srcOrd="0" destOrd="0" presId="urn:microsoft.com/office/officeart/2018/2/layout/IconVerticalSolidList"/>
    <dgm:cxn modelId="{66E298EC-E07A-4183-8E7D-C441D360BFAD}" type="presParOf" srcId="{2CA35781-CD6C-4C12-91DB-D561EBDAF647}" destId="{3A78CF85-EBA1-4F1C-B667-49E76A7D0648}" srcOrd="0" destOrd="0" presId="urn:microsoft.com/office/officeart/2018/2/layout/IconVerticalSolidList"/>
    <dgm:cxn modelId="{494EF5A0-3F4F-4F2E-B609-EC3D93E36750}" type="presParOf" srcId="{3A78CF85-EBA1-4F1C-B667-49E76A7D0648}" destId="{5DA25FAE-91CB-4FDD-9B70-FA740AC21F4C}" srcOrd="0" destOrd="0" presId="urn:microsoft.com/office/officeart/2018/2/layout/IconVerticalSolidList"/>
    <dgm:cxn modelId="{FAB4685F-326C-417B-9A40-A7FF23A15154}" type="presParOf" srcId="{3A78CF85-EBA1-4F1C-B667-49E76A7D0648}" destId="{4AD2CC25-7259-4AE4-A9AB-F5263D17003B}" srcOrd="1" destOrd="0" presId="urn:microsoft.com/office/officeart/2018/2/layout/IconVerticalSolidList"/>
    <dgm:cxn modelId="{9396829B-10E5-416E-A155-DB75378FCF35}" type="presParOf" srcId="{3A78CF85-EBA1-4F1C-B667-49E76A7D0648}" destId="{1E2F19E4-514E-4449-84E6-03D5C58FD351}" srcOrd="2" destOrd="0" presId="urn:microsoft.com/office/officeart/2018/2/layout/IconVerticalSolidList"/>
    <dgm:cxn modelId="{9F398A03-C186-4FCA-9123-3648B079C8B6}" type="presParOf" srcId="{3A78CF85-EBA1-4F1C-B667-49E76A7D0648}" destId="{BAE32356-0111-4603-8B6D-5EA89F596493}" srcOrd="3" destOrd="0" presId="urn:microsoft.com/office/officeart/2018/2/layout/IconVerticalSolidList"/>
    <dgm:cxn modelId="{76D309FE-1A9C-4B45-981A-F86508562BE6}" type="presParOf" srcId="{2CA35781-CD6C-4C12-91DB-D561EBDAF647}" destId="{07129311-0D46-432C-8BC8-9B7B917402B1}" srcOrd="1" destOrd="0" presId="urn:microsoft.com/office/officeart/2018/2/layout/IconVerticalSolidList"/>
    <dgm:cxn modelId="{A2B38726-11A6-4490-9F2A-0C475CCB8E0B}" type="presParOf" srcId="{2CA35781-CD6C-4C12-91DB-D561EBDAF647}" destId="{267E81AD-F0E8-4872-954B-CD6299417D43}" srcOrd="2" destOrd="0" presId="urn:microsoft.com/office/officeart/2018/2/layout/IconVerticalSolidList"/>
    <dgm:cxn modelId="{66A6947E-33C3-4B7C-834C-90C34880AB34}" type="presParOf" srcId="{267E81AD-F0E8-4872-954B-CD6299417D43}" destId="{5A96FAE7-B2C5-419C-9EE5-E1C75F6DAA8E}" srcOrd="0" destOrd="0" presId="urn:microsoft.com/office/officeart/2018/2/layout/IconVerticalSolidList"/>
    <dgm:cxn modelId="{B90E322B-0B43-451A-9766-DB4A0AC513E3}" type="presParOf" srcId="{267E81AD-F0E8-4872-954B-CD6299417D43}" destId="{118FC8C4-E4F3-4C12-B778-F5974D927D67}" srcOrd="1" destOrd="0" presId="urn:microsoft.com/office/officeart/2018/2/layout/IconVerticalSolidList"/>
    <dgm:cxn modelId="{5C52505D-14E7-4DFD-A9F6-7EEBCA71A2BD}" type="presParOf" srcId="{267E81AD-F0E8-4872-954B-CD6299417D43}" destId="{1A11B965-78AA-4C0E-851E-1E9CDB490BC4}" srcOrd="2" destOrd="0" presId="urn:microsoft.com/office/officeart/2018/2/layout/IconVerticalSolidList"/>
    <dgm:cxn modelId="{FE018DF0-4127-4848-A701-9E121667AA50}" type="presParOf" srcId="{267E81AD-F0E8-4872-954B-CD6299417D43}" destId="{553B662D-C4E6-408B-8A4D-05451972CE92}" srcOrd="3" destOrd="0" presId="urn:microsoft.com/office/officeart/2018/2/layout/IconVerticalSolidList"/>
    <dgm:cxn modelId="{72FB745F-5F13-4440-ABAB-D165C08AB48D}" type="presParOf" srcId="{2CA35781-CD6C-4C12-91DB-D561EBDAF647}" destId="{BC8C4EF7-1C4F-4D08-B6E8-3CE67EAC1F0D}" srcOrd="3" destOrd="0" presId="urn:microsoft.com/office/officeart/2018/2/layout/IconVerticalSolidList"/>
    <dgm:cxn modelId="{58C7405A-5D4B-4F14-9A2A-C359187AC4A9}" type="presParOf" srcId="{2CA35781-CD6C-4C12-91DB-D561EBDAF647}" destId="{3C4CE3EF-6C44-46CA-BAFD-7D41E4644613}" srcOrd="4" destOrd="0" presId="urn:microsoft.com/office/officeart/2018/2/layout/IconVerticalSolidList"/>
    <dgm:cxn modelId="{E7CE1218-FEE3-4480-A0C7-DF4E790BB022}" type="presParOf" srcId="{3C4CE3EF-6C44-46CA-BAFD-7D41E4644613}" destId="{6D3E4EAB-268B-454E-B265-9A6D4E6F2537}" srcOrd="0" destOrd="0" presId="urn:microsoft.com/office/officeart/2018/2/layout/IconVerticalSolidList"/>
    <dgm:cxn modelId="{DE261EDB-BDB5-479E-B6D4-ED6C2E00DB07}" type="presParOf" srcId="{3C4CE3EF-6C44-46CA-BAFD-7D41E4644613}" destId="{FD16079A-52B8-4928-B781-02003F7E78AC}" srcOrd="1" destOrd="0" presId="urn:microsoft.com/office/officeart/2018/2/layout/IconVerticalSolidList"/>
    <dgm:cxn modelId="{7609465F-AF7B-4AC7-8ECE-089208ECCCDA}" type="presParOf" srcId="{3C4CE3EF-6C44-46CA-BAFD-7D41E4644613}" destId="{7AE9CAF8-1695-4565-A728-91A4A5B2FE12}" srcOrd="2" destOrd="0" presId="urn:microsoft.com/office/officeart/2018/2/layout/IconVerticalSolidList"/>
    <dgm:cxn modelId="{607A1694-6BB5-4207-A3B8-3FBEB4DBDBCB}" type="presParOf" srcId="{3C4CE3EF-6C44-46CA-BAFD-7D41E4644613}" destId="{D8634F49-A7B7-4D3E-A9AE-9946C50D5DB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1CB0DF-4690-41D9-9C22-A3A56038EE8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54B244-1F9A-429C-B28C-E1C0C5190540}">
      <dgm:prSet/>
      <dgm:spPr/>
      <dgm:t>
        <a:bodyPr/>
        <a:lstStyle/>
        <a:p>
          <a:pPr>
            <a:lnSpc>
              <a:spcPct val="100000"/>
            </a:lnSpc>
          </a:pPr>
          <a:r>
            <a:rPr lang="en-US" b="0" i="0" dirty="0" err="1"/>
            <a:t>Wazuh</a:t>
          </a:r>
          <a:r>
            <a:rPr lang="en-US" b="0" i="0" dirty="0"/>
            <a:t> constantly monitors disk space usage across your systems. It checks for filesystems nearing capacity, which could potentially lead to system failures or data </a:t>
          </a:r>
          <a:r>
            <a:rPr lang="en-US" b="0" i="0"/>
            <a:t>loss.</a:t>
          </a:r>
          <a:endParaRPr lang="en-US" dirty="0">
            <a:latin typeface="ADLaM Display" panose="02010000000000000000" pitchFamily="2" charset="0"/>
            <a:ea typeface="ADLaM Display" panose="02010000000000000000" pitchFamily="2" charset="0"/>
            <a:cs typeface="ADLaM Display" panose="02010000000000000000" pitchFamily="2" charset="0"/>
          </a:endParaRPr>
        </a:p>
      </dgm:t>
    </dgm:pt>
    <dgm:pt modelId="{F4781822-D829-481F-BA26-115540231D4A}" type="parTrans" cxnId="{047CB769-D4FB-4368-8C01-6DB9D3CADD2F}">
      <dgm:prSet/>
      <dgm:spPr/>
      <dgm:t>
        <a:bodyPr/>
        <a:lstStyle/>
        <a:p>
          <a:endParaRPr lang="en-US"/>
        </a:p>
      </dgm:t>
    </dgm:pt>
    <dgm:pt modelId="{D262D888-EA19-48F3-AA98-99D6086E5633}" type="sibTrans" cxnId="{047CB769-D4FB-4368-8C01-6DB9D3CADD2F}">
      <dgm:prSet/>
      <dgm:spPr/>
      <dgm:t>
        <a:bodyPr/>
        <a:lstStyle/>
        <a:p>
          <a:endParaRPr lang="en-US"/>
        </a:p>
      </dgm:t>
    </dgm:pt>
    <dgm:pt modelId="{9EB63301-B78D-4273-91C8-2639362987D8}">
      <dgm:prSet/>
      <dgm:spPr/>
      <dgm:t>
        <a:bodyPr/>
        <a:lstStyle/>
        <a:p>
          <a:pPr>
            <a:lnSpc>
              <a:spcPct val="100000"/>
            </a:lnSpc>
          </a:pPr>
          <a:r>
            <a:rPr lang="en-US" b="0" i="0" dirty="0" err="1"/>
            <a:t>Wazuh</a:t>
          </a:r>
          <a:r>
            <a:rPr lang="en-US" b="0" i="0" dirty="0"/>
            <a:t> uses preconfigured rules to detect abnormal behavior in system resources. These rules cover a wide range of scenarios,</a:t>
          </a:r>
          <a:endParaRPr lang="en-US" dirty="0">
            <a:latin typeface="ADLaM Display" panose="02010000000000000000" pitchFamily="2" charset="0"/>
            <a:ea typeface="ADLaM Display" panose="02010000000000000000" pitchFamily="2" charset="0"/>
            <a:cs typeface="ADLaM Display" panose="02010000000000000000" pitchFamily="2" charset="0"/>
          </a:endParaRPr>
        </a:p>
      </dgm:t>
    </dgm:pt>
    <dgm:pt modelId="{5C33719F-547D-4FDC-8598-4EC9E84CF7C5}" type="parTrans" cxnId="{9490E030-EF19-47C7-AA14-56A22E156CE9}">
      <dgm:prSet/>
      <dgm:spPr/>
      <dgm:t>
        <a:bodyPr/>
        <a:lstStyle/>
        <a:p>
          <a:endParaRPr lang="en-US"/>
        </a:p>
      </dgm:t>
    </dgm:pt>
    <dgm:pt modelId="{BB50114B-5930-4CCD-80FB-5CC8EE11CFBD}" type="sibTrans" cxnId="{9490E030-EF19-47C7-AA14-56A22E156CE9}">
      <dgm:prSet/>
      <dgm:spPr/>
      <dgm:t>
        <a:bodyPr/>
        <a:lstStyle/>
        <a:p>
          <a:endParaRPr lang="en-US"/>
        </a:p>
      </dgm:t>
    </dgm:pt>
    <dgm:pt modelId="{DBD3F6A8-93DD-4BE3-B3DA-EFB1446FFEB7}">
      <dgm:prSet/>
      <dgm:spPr/>
      <dgm:t>
        <a:bodyPr/>
        <a:lstStyle/>
        <a:p>
          <a:pPr>
            <a:lnSpc>
              <a:spcPct val="100000"/>
            </a:lnSpc>
          </a:pPr>
          <a:r>
            <a:rPr lang="en-US" b="0" i="0" dirty="0" err="1"/>
            <a:t>Wazuh</a:t>
          </a:r>
          <a:r>
            <a:rPr lang="en-US" b="0" i="0" dirty="0"/>
            <a:t> tracks memory usage to detect memory leaks or inefficient resource allocation by processes.</a:t>
          </a:r>
          <a:endParaRPr lang="en-US" dirty="0">
            <a:latin typeface="ADLaM Display" panose="02010000000000000000" pitchFamily="2" charset="0"/>
            <a:ea typeface="ADLaM Display" panose="02010000000000000000" pitchFamily="2" charset="0"/>
            <a:cs typeface="ADLaM Display" panose="02010000000000000000" pitchFamily="2" charset="0"/>
          </a:endParaRPr>
        </a:p>
      </dgm:t>
    </dgm:pt>
    <dgm:pt modelId="{05206054-DC94-49D2-B165-3D6C6B0C96EA}" type="parTrans" cxnId="{1B7CC2D2-A7DB-4CAF-8BD7-7891AA5A715E}">
      <dgm:prSet/>
      <dgm:spPr/>
      <dgm:t>
        <a:bodyPr/>
        <a:lstStyle/>
        <a:p>
          <a:endParaRPr lang="en-US"/>
        </a:p>
      </dgm:t>
    </dgm:pt>
    <dgm:pt modelId="{7D1A3C29-B71A-40CF-8351-C07F6F03F631}" type="sibTrans" cxnId="{1B7CC2D2-A7DB-4CAF-8BD7-7891AA5A715E}">
      <dgm:prSet/>
      <dgm:spPr/>
      <dgm:t>
        <a:bodyPr/>
        <a:lstStyle/>
        <a:p>
          <a:endParaRPr lang="en-US"/>
        </a:p>
      </dgm:t>
    </dgm:pt>
    <dgm:pt modelId="{05297D9B-B7D4-4C2F-ABD7-E2E944C2426E}">
      <dgm:prSet/>
      <dgm:spPr/>
      <dgm:t>
        <a:bodyPr/>
        <a:lstStyle/>
        <a:p>
          <a:pPr>
            <a:lnSpc>
              <a:spcPct val="100000"/>
            </a:lnSpc>
          </a:pPr>
          <a:r>
            <a:rPr lang="en-US" b="0" i="0" dirty="0"/>
            <a:t>High CPU usage can slow down the system and impact overall performance.</a:t>
          </a:r>
          <a:endParaRPr lang="en-US" dirty="0">
            <a:latin typeface="ADLaM Display" panose="02010000000000000000" pitchFamily="2" charset="0"/>
            <a:ea typeface="ADLaM Display" panose="02010000000000000000" pitchFamily="2" charset="0"/>
            <a:cs typeface="ADLaM Display" panose="02010000000000000000" pitchFamily="2" charset="0"/>
          </a:endParaRPr>
        </a:p>
      </dgm:t>
    </dgm:pt>
    <dgm:pt modelId="{DAC34872-BBFB-4B62-92F7-461D63703DE3}" type="sibTrans" cxnId="{DEEB7F80-6A12-4063-90E4-32B05DD1EA9F}">
      <dgm:prSet/>
      <dgm:spPr/>
      <dgm:t>
        <a:bodyPr/>
        <a:lstStyle/>
        <a:p>
          <a:endParaRPr lang="en-US"/>
        </a:p>
      </dgm:t>
    </dgm:pt>
    <dgm:pt modelId="{F305F372-1381-4E28-940D-9DE7E2906D3C}" type="parTrans" cxnId="{DEEB7F80-6A12-4063-90E4-32B05DD1EA9F}">
      <dgm:prSet/>
      <dgm:spPr/>
      <dgm:t>
        <a:bodyPr/>
        <a:lstStyle/>
        <a:p>
          <a:endParaRPr lang="en-US"/>
        </a:p>
      </dgm:t>
    </dgm:pt>
    <dgm:pt modelId="{CDED3750-3A74-4D4F-81FB-69B0FD702BEF}" type="pres">
      <dgm:prSet presAssocID="{311CB0DF-4690-41D9-9C22-A3A56038EE87}" presName="root" presStyleCnt="0">
        <dgm:presLayoutVars>
          <dgm:dir/>
          <dgm:resizeHandles val="exact"/>
        </dgm:presLayoutVars>
      </dgm:prSet>
      <dgm:spPr/>
    </dgm:pt>
    <dgm:pt modelId="{96B00866-8288-4BA6-8186-7CD39A16EE26}" type="pres">
      <dgm:prSet presAssocID="{A054B244-1F9A-429C-B28C-E1C0C5190540}" presName="compNode" presStyleCnt="0"/>
      <dgm:spPr/>
    </dgm:pt>
    <dgm:pt modelId="{C7BCA042-CA84-4C3D-B2EC-7D34D2DC1EE7}" type="pres">
      <dgm:prSet presAssocID="{A054B244-1F9A-429C-B28C-E1C0C5190540}" presName="bgRect" presStyleLbl="bgShp" presStyleIdx="0" presStyleCnt="4"/>
      <dgm:spPr/>
    </dgm:pt>
    <dgm:pt modelId="{EB2E6999-7877-4CEB-910E-D114C7612870}" type="pres">
      <dgm:prSet presAssocID="{A054B244-1F9A-429C-B28C-E1C0C51905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3249236D-7460-4D73-9DC8-067D579EA25D}" type="pres">
      <dgm:prSet presAssocID="{A054B244-1F9A-429C-B28C-E1C0C5190540}" presName="spaceRect" presStyleCnt="0"/>
      <dgm:spPr/>
    </dgm:pt>
    <dgm:pt modelId="{E78288CB-329E-4983-9B02-C6DD9037BD0C}" type="pres">
      <dgm:prSet presAssocID="{A054B244-1F9A-429C-B28C-E1C0C5190540}" presName="parTx" presStyleLbl="revTx" presStyleIdx="0" presStyleCnt="4">
        <dgm:presLayoutVars>
          <dgm:chMax val="0"/>
          <dgm:chPref val="0"/>
        </dgm:presLayoutVars>
      </dgm:prSet>
      <dgm:spPr/>
    </dgm:pt>
    <dgm:pt modelId="{01A5C69A-61B1-439B-A8E6-89D925B78110}" type="pres">
      <dgm:prSet presAssocID="{D262D888-EA19-48F3-AA98-99D6086E5633}" presName="sibTrans" presStyleCnt="0"/>
      <dgm:spPr/>
    </dgm:pt>
    <dgm:pt modelId="{74B633DB-C882-486B-99AE-AF7D1F46F0F7}" type="pres">
      <dgm:prSet presAssocID="{05297D9B-B7D4-4C2F-ABD7-E2E944C2426E}" presName="compNode" presStyleCnt="0"/>
      <dgm:spPr/>
    </dgm:pt>
    <dgm:pt modelId="{65E24D0A-5445-4B93-83CF-0869C3AD0CED}" type="pres">
      <dgm:prSet presAssocID="{05297D9B-B7D4-4C2F-ABD7-E2E944C2426E}" presName="bgRect" presStyleLbl="bgShp" presStyleIdx="1" presStyleCnt="4"/>
      <dgm:spPr/>
    </dgm:pt>
    <dgm:pt modelId="{5EF17E41-11F2-435C-AF74-1188DD385742}" type="pres">
      <dgm:prSet presAssocID="{05297D9B-B7D4-4C2F-ABD7-E2E944C242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1178CC4F-0CE5-46AD-B87B-5ECAAE244439}" type="pres">
      <dgm:prSet presAssocID="{05297D9B-B7D4-4C2F-ABD7-E2E944C2426E}" presName="spaceRect" presStyleCnt="0"/>
      <dgm:spPr/>
    </dgm:pt>
    <dgm:pt modelId="{45341674-F777-4D2D-BFAD-0C53A863B0BC}" type="pres">
      <dgm:prSet presAssocID="{05297D9B-B7D4-4C2F-ABD7-E2E944C2426E}" presName="parTx" presStyleLbl="revTx" presStyleIdx="1" presStyleCnt="4">
        <dgm:presLayoutVars>
          <dgm:chMax val="0"/>
          <dgm:chPref val="0"/>
        </dgm:presLayoutVars>
      </dgm:prSet>
      <dgm:spPr/>
    </dgm:pt>
    <dgm:pt modelId="{FE2600EC-EB7A-4D09-82CD-A795A4CACEF5}" type="pres">
      <dgm:prSet presAssocID="{DAC34872-BBFB-4B62-92F7-461D63703DE3}" presName="sibTrans" presStyleCnt="0"/>
      <dgm:spPr/>
    </dgm:pt>
    <dgm:pt modelId="{BB9B8483-8DD9-41B1-92C1-814E4C121F01}" type="pres">
      <dgm:prSet presAssocID="{9EB63301-B78D-4273-91C8-2639362987D8}" presName="compNode" presStyleCnt="0"/>
      <dgm:spPr/>
    </dgm:pt>
    <dgm:pt modelId="{D7C7EC5A-53C9-47B7-AFE1-6995B5022CCB}" type="pres">
      <dgm:prSet presAssocID="{9EB63301-B78D-4273-91C8-2639362987D8}" presName="bgRect" presStyleLbl="bgShp" presStyleIdx="2" presStyleCnt="4"/>
      <dgm:spPr/>
    </dgm:pt>
    <dgm:pt modelId="{2EAE23DF-9237-4650-9EA5-A5EE9CF84A03}" type="pres">
      <dgm:prSet presAssocID="{9EB63301-B78D-4273-91C8-2639362987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25E5E47A-73EC-4E5F-8773-11346969363D}" type="pres">
      <dgm:prSet presAssocID="{9EB63301-B78D-4273-91C8-2639362987D8}" presName="spaceRect" presStyleCnt="0"/>
      <dgm:spPr/>
    </dgm:pt>
    <dgm:pt modelId="{F060C55D-C3F2-47C8-BA4D-44C8C3365F8C}" type="pres">
      <dgm:prSet presAssocID="{9EB63301-B78D-4273-91C8-2639362987D8}" presName="parTx" presStyleLbl="revTx" presStyleIdx="2" presStyleCnt="4">
        <dgm:presLayoutVars>
          <dgm:chMax val="0"/>
          <dgm:chPref val="0"/>
        </dgm:presLayoutVars>
      </dgm:prSet>
      <dgm:spPr/>
    </dgm:pt>
    <dgm:pt modelId="{0BA4511B-D124-44B4-A265-D5DA873EE232}" type="pres">
      <dgm:prSet presAssocID="{BB50114B-5930-4CCD-80FB-5CC8EE11CFBD}" presName="sibTrans" presStyleCnt="0"/>
      <dgm:spPr/>
    </dgm:pt>
    <dgm:pt modelId="{4A2D7A9A-330D-4C4D-8E64-1C0C87A404D7}" type="pres">
      <dgm:prSet presAssocID="{DBD3F6A8-93DD-4BE3-B3DA-EFB1446FFEB7}" presName="compNode" presStyleCnt="0"/>
      <dgm:spPr/>
    </dgm:pt>
    <dgm:pt modelId="{24E9C082-121D-4D55-90D3-16A0638476EF}" type="pres">
      <dgm:prSet presAssocID="{DBD3F6A8-93DD-4BE3-B3DA-EFB1446FFEB7}" presName="bgRect" presStyleLbl="bgShp" presStyleIdx="3" presStyleCnt="4"/>
      <dgm:spPr/>
    </dgm:pt>
    <dgm:pt modelId="{89DF62FF-F806-4CF0-8D9D-B7B56D00C2DF}" type="pres">
      <dgm:prSet presAssocID="{DBD3F6A8-93DD-4BE3-B3DA-EFB1446FFEB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F3C886B4-299A-4509-9B3C-D6C957A9BD91}" type="pres">
      <dgm:prSet presAssocID="{DBD3F6A8-93DD-4BE3-B3DA-EFB1446FFEB7}" presName="spaceRect" presStyleCnt="0"/>
      <dgm:spPr/>
    </dgm:pt>
    <dgm:pt modelId="{E4AFF030-81D2-4791-B0EC-C1B88CB6DD76}" type="pres">
      <dgm:prSet presAssocID="{DBD3F6A8-93DD-4BE3-B3DA-EFB1446FFEB7}" presName="parTx" presStyleLbl="revTx" presStyleIdx="3" presStyleCnt="4">
        <dgm:presLayoutVars>
          <dgm:chMax val="0"/>
          <dgm:chPref val="0"/>
        </dgm:presLayoutVars>
      </dgm:prSet>
      <dgm:spPr/>
    </dgm:pt>
  </dgm:ptLst>
  <dgm:cxnLst>
    <dgm:cxn modelId="{9490E030-EF19-47C7-AA14-56A22E156CE9}" srcId="{311CB0DF-4690-41D9-9C22-A3A56038EE87}" destId="{9EB63301-B78D-4273-91C8-2639362987D8}" srcOrd="2" destOrd="0" parTransId="{5C33719F-547D-4FDC-8598-4EC9E84CF7C5}" sibTransId="{BB50114B-5930-4CCD-80FB-5CC8EE11CFBD}"/>
    <dgm:cxn modelId="{5314AB3E-C0B1-48C3-8045-A75033CABC14}" type="presOf" srcId="{DBD3F6A8-93DD-4BE3-B3DA-EFB1446FFEB7}" destId="{E4AFF030-81D2-4791-B0EC-C1B88CB6DD76}" srcOrd="0" destOrd="0" presId="urn:microsoft.com/office/officeart/2018/2/layout/IconVerticalSolidList"/>
    <dgm:cxn modelId="{047CB769-D4FB-4368-8C01-6DB9D3CADD2F}" srcId="{311CB0DF-4690-41D9-9C22-A3A56038EE87}" destId="{A054B244-1F9A-429C-B28C-E1C0C5190540}" srcOrd="0" destOrd="0" parTransId="{F4781822-D829-481F-BA26-115540231D4A}" sibTransId="{D262D888-EA19-48F3-AA98-99D6086E5633}"/>
    <dgm:cxn modelId="{94233777-2C60-4EB5-8ED5-3DA0B6F9A6C3}" type="presOf" srcId="{311CB0DF-4690-41D9-9C22-A3A56038EE87}" destId="{CDED3750-3A74-4D4F-81FB-69B0FD702BEF}" srcOrd="0" destOrd="0" presId="urn:microsoft.com/office/officeart/2018/2/layout/IconVerticalSolidList"/>
    <dgm:cxn modelId="{DEEB7F80-6A12-4063-90E4-32B05DD1EA9F}" srcId="{311CB0DF-4690-41D9-9C22-A3A56038EE87}" destId="{05297D9B-B7D4-4C2F-ABD7-E2E944C2426E}" srcOrd="1" destOrd="0" parTransId="{F305F372-1381-4E28-940D-9DE7E2906D3C}" sibTransId="{DAC34872-BBFB-4B62-92F7-461D63703DE3}"/>
    <dgm:cxn modelId="{41ED6D93-FD8B-4183-9F95-80E323243722}" type="presOf" srcId="{9EB63301-B78D-4273-91C8-2639362987D8}" destId="{F060C55D-C3F2-47C8-BA4D-44C8C3365F8C}" srcOrd="0" destOrd="0" presId="urn:microsoft.com/office/officeart/2018/2/layout/IconVerticalSolidList"/>
    <dgm:cxn modelId="{1B7CC2D2-A7DB-4CAF-8BD7-7891AA5A715E}" srcId="{311CB0DF-4690-41D9-9C22-A3A56038EE87}" destId="{DBD3F6A8-93DD-4BE3-B3DA-EFB1446FFEB7}" srcOrd="3" destOrd="0" parTransId="{05206054-DC94-49D2-B165-3D6C6B0C96EA}" sibTransId="{7D1A3C29-B71A-40CF-8351-C07F6F03F631}"/>
    <dgm:cxn modelId="{5C636ED7-53BA-44C9-B39A-FCD7E3F51077}" type="presOf" srcId="{A054B244-1F9A-429C-B28C-E1C0C5190540}" destId="{E78288CB-329E-4983-9B02-C6DD9037BD0C}" srcOrd="0" destOrd="0" presId="urn:microsoft.com/office/officeart/2018/2/layout/IconVerticalSolidList"/>
    <dgm:cxn modelId="{2EF267FB-686E-4B68-B03A-EE119DA0C9B3}" type="presOf" srcId="{05297D9B-B7D4-4C2F-ABD7-E2E944C2426E}" destId="{45341674-F777-4D2D-BFAD-0C53A863B0BC}" srcOrd="0" destOrd="0" presId="urn:microsoft.com/office/officeart/2018/2/layout/IconVerticalSolidList"/>
    <dgm:cxn modelId="{9D25F2E7-C3DE-4A44-9B54-AF26509C31E6}" type="presParOf" srcId="{CDED3750-3A74-4D4F-81FB-69B0FD702BEF}" destId="{96B00866-8288-4BA6-8186-7CD39A16EE26}" srcOrd="0" destOrd="0" presId="urn:microsoft.com/office/officeart/2018/2/layout/IconVerticalSolidList"/>
    <dgm:cxn modelId="{35BEE50F-8EFD-4E19-92D2-802D2068CF7F}" type="presParOf" srcId="{96B00866-8288-4BA6-8186-7CD39A16EE26}" destId="{C7BCA042-CA84-4C3D-B2EC-7D34D2DC1EE7}" srcOrd="0" destOrd="0" presId="urn:microsoft.com/office/officeart/2018/2/layout/IconVerticalSolidList"/>
    <dgm:cxn modelId="{28BD437A-0FBC-4391-9214-DD21DCE00B80}" type="presParOf" srcId="{96B00866-8288-4BA6-8186-7CD39A16EE26}" destId="{EB2E6999-7877-4CEB-910E-D114C7612870}" srcOrd="1" destOrd="0" presId="urn:microsoft.com/office/officeart/2018/2/layout/IconVerticalSolidList"/>
    <dgm:cxn modelId="{8F2E6F7E-A347-46F6-9B25-AD25C80F24A0}" type="presParOf" srcId="{96B00866-8288-4BA6-8186-7CD39A16EE26}" destId="{3249236D-7460-4D73-9DC8-067D579EA25D}" srcOrd="2" destOrd="0" presId="urn:microsoft.com/office/officeart/2018/2/layout/IconVerticalSolidList"/>
    <dgm:cxn modelId="{82E8FD3F-5119-49E0-8BE2-15C36832F59C}" type="presParOf" srcId="{96B00866-8288-4BA6-8186-7CD39A16EE26}" destId="{E78288CB-329E-4983-9B02-C6DD9037BD0C}" srcOrd="3" destOrd="0" presId="urn:microsoft.com/office/officeart/2018/2/layout/IconVerticalSolidList"/>
    <dgm:cxn modelId="{37658631-E37F-4906-927B-F0486A8A560A}" type="presParOf" srcId="{CDED3750-3A74-4D4F-81FB-69B0FD702BEF}" destId="{01A5C69A-61B1-439B-A8E6-89D925B78110}" srcOrd="1" destOrd="0" presId="urn:microsoft.com/office/officeart/2018/2/layout/IconVerticalSolidList"/>
    <dgm:cxn modelId="{0D4B0A52-AB5F-4E7C-851F-36200E05AD2B}" type="presParOf" srcId="{CDED3750-3A74-4D4F-81FB-69B0FD702BEF}" destId="{74B633DB-C882-486B-99AE-AF7D1F46F0F7}" srcOrd="2" destOrd="0" presId="urn:microsoft.com/office/officeart/2018/2/layout/IconVerticalSolidList"/>
    <dgm:cxn modelId="{487D8DD6-E018-4856-B96F-6B3E2D1AA0FA}" type="presParOf" srcId="{74B633DB-C882-486B-99AE-AF7D1F46F0F7}" destId="{65E24D0A-5445-4B93-83CF-0869C3AD0CED}" srcOrd="0" destOrd="0" presId="urn:microsoft.com/office/officeart/2018/2/layout/IconVerticalSolidList"/>
    <dgm:cxn modelId="{0BA84D92-93A2-4D6E-A5A1-AFA61A827D3D}" type="presParOf" srcId="{74B633DB-C882-486B-99AE-AF7D1F46F0F7}" destId="{5EF17E41-11F2-435C-AF74-1188DD385742}" srcOrd="1" destOrd="0" presId="urn:microsoft.com/office/officeart/2018/2/layout/IconVerticalSolidList"/>
    <dgm:cxn modelId="{59FEAB6F-CEDD-4B18-9EDF-75AFB2FF92CA}" type="presParOf" srcId="{74B633DB-C882-486B-99AE-AF7D1F46F0F7}" destId="{1178CC4F-0CE5-46AD-B87B-5ECAAE244439}" srcOrd="2" destOrd="0" presId="urn:microsoft.com/office/officeart/2018/2/layout/IconVerticalSolidList"/>
    <dgm:cxn modelId="{071089C5-8D1C-426A-BB6D-9ECF12C108B1}" type="presParOf" srcId="{74B633DB-C882-486B-99AE-AF7D1F46F0F7}" destId="{45341674-F777-4D2D-BFAD-0C53A863B0BC}" srcOrd="3" destOrd="0" presId="urn:microsoft.com/office/officeart/2018/2/layout/IconVerticalSolidList"/>
    <dgm:cxn modelId="{56304344-35AF-4ADD-A776-83E3A567A72F}" type="presParOf" srcId="{CDED3750-3A74-4D4F-81FB-69B0FD702BEF}" destId="{FE2600EC-EB7A-4D09-82CD-A795A4CACEF5}" srcOrd="3" destOrd="0" presId="urn:microsoft.com/office/officeart/2018/2/layout/IconVerticalSolidList"/>
    <dgm:cxn modelId="{6BA89F7F-43A7-4C74-9472-70768ABDC182}" type="presParOf" srcId="{CDED3750-3A74-4D4F-81FB-69B0FD702BEF}" destId="{BB9B8483-8DD9-41B1-92C1-814E4C121F01}" srcOrd="4" destOrd="0" presId="urn:microsoft.com/office/officeart/2018/2/layout/IconVerticalSolidList"/>
    <dgm:cxn modelId="{CCC3BC35-65CA-4062-9E55-97C9A641D0F1}" type="presParOf" srcId="{BB9B8483-8DD9-41B1-92C1-814E4C121F01}" destId="{D7C7EC5A-53C9-47B7-AFE1-6995B5022CCB}" srcOrd="0" destOrd="0" presId="urn:microsoft.com/office/officeart/2018/2/layout/IconVerticalSolidList"/>
    <dgm:cxn modelId="{EB763637-E290-48B8-A9DF-030FF80D9E73}" type="presParOf" srcId="{BB9B8483-8DD9-41B1-92C1-814E4C121F01}" destId="{2EAE23DF-9237-4650-9EA5-A5EE9CF84A03}" srcOrd="1" destOrd="0" presId="urn:microsoft.com/office/officeart/2018/2/layout/IconVerticalSolidList"/>
    <dgm:cxn modelId="{8450AAA2-15F5-4A44-8BCF-575AA278AE33}" type="presParOf" srcId="{BB9B8483-8DD9-41B1-92C1-814E4C121F01}" destId="{25E5E47A-73EC-4E5F-8773-11346969363D}" srcOrd="2" destOrd="0" presId="urn:microsoft.com/office/officeart/2018/2/layout/IconVerticalSolidList"/>
    <dgm:cxn modelId="{5C1A34D5-5961-49E8-9B43-C114C2266DEA}" type="presParOf" srcId="{BB9B8483-8DD9-41B1-92C1-814E4C121F01}" destId="{F060C55D-C3F2-47C8-BA4D-44C8C3365F8C}" srcOrd="3" destOrd="0" presId="urn:microsoft.com/office/officeart/2018/2/layout/IconVerticalSolidList"/>
    <dgm:cxn modelId="{EB392395-C6C3-42FC-9B1D-30894532C9AA}" type="presParOf" srcId="{CDED3750-3A74-4D4F-81FB-69B0FD702BEF}" destId="{0BA4511B-D124-44B4-A265-D5DA873EE232}" srcOrd="5" destOrd="0" presId="urn:microsoft.com/office/officeart/2018/2/layout/IconVerticalSolidList"/>
    <dgm:cxn modelId="{6243D249-CCFE-4AB1-B41C-07BA691B8833}" type="presParOf" srcId="{CDED3750-3A74-4D4F-81FB-69B0FD702BEF}" destId="{4A2D7A9A-330D-4C4D-8E64-1C0C87A404D7}" srcOrd="6" destOrd="0" presId="urn:microsoft.com/office/officeart/2018/2/layout/IconVerticalSolidList"/>
    <dgm:cxn modelId="{2FCD4E5B-81D0-4AB5-BF6E-503BCD507E8A}" type="presParOf" srcId="{4A2D7A9A-330D-4C4D-8E64-1C0C87A404D7}" destId="{24E9C082-121D-4D55-90D3-16A0638476EF}" srcOrd="0" destOrd="0" presId="urn:microsoft.com/office/officeart/2018/2/layout/IconVerticalSolidList"/>
    <dgm:cxn modelId="{DE8ACB7C-EE3E-4859-A517-63A04A9A29B7}" type="presParOf" srcId="{4A2D7A9A-330D-4C4D-8E64-1C0C87A404D7}" destId="{89DF62FF-F806-4CF0-8D9D-B7B56D00C2DF}" srcOrd="1" destOrd="0" presId="urn:microsoft.com/office/officeart/2018/2/layout/IconVerticalSolidList"/>
    <dgm:cxn modelId="{C0A07D88-899E-4010-A24F-4C6D722A8858}" type="presParOf" srcId="{4A2D7A9A-330D-4C4D-8E64-1C0C87A404D7}" destId="{F3C886B4-299A-4509-9B3C-D6C957A9BD91}" srcOrd="2" destOrd="0" presId="urn:microsoft.com/office/officeart/2018/2/layout/IconVerticalSolidList"/>
    <dgm:cxn modelId="{7BAB295F-42BB-45B1-AFA0-89FDC250CEE4}" type="presParOf" srcId="{4A2D7A9A-330D-4C4D-8E64-1C0C87A404D7}" destId="{E4AFF030-81D2-4791-B0EC-C1B88CB6DD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0955B-A8E7-4828-885E-92081DC61D55}">
      <dsp:nvSpPr>
        <dsp:cNvPr id="0" name=""/>
        <dsp:cNvSpPr/>
      </dsp:nvSpPr>
      <dsp:spPr>
        <a:xfrm>
          <a:off x="961120" y="2079"/>
          <a:ext cx="2094322" cy="12565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Cource Content</a:t>
          </a:r>
        </a:p>
      </dsp:txBody>
      <dsp:txXfrm>
        <a:off x="961120" y="2079"/>
        <a:ext cx="2094322" cy="1256593"/>
      </dsp:txXfrm>
    </dsp:sp>
    <dsp:sp modelId="{75E3A798-8DB9-4423-86B4-FC5F20E9EC2F}">
      <dsp:nvSpPr>
        <dsp:cNvPr id="0" name=""/>
        <dsp:cNvSpPr/>
      </dsp:nvSpPr>
      <dsp:spPr>
        <a:xfrm>
          <a:off x="3264875" y="2079"/>
          <a:ext cx="2094322" cy="1256593"/>
        </a:xfrm>
        <a:prstGeom prst="rect">
          <a:avLst/>
        </a:prstGeom>
        <a:solidFill>
          <a:schemeClr val="accent2">
            <a:hueOff val="-145536"/>
            <a:satOff val="-8393"/>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1. Essential Services in the </a:t>
          </a:r>
          <a:r>
            <a:rPr lang="en-US" sz="1900" kern="1200" dirty="0" err="1"/>
            <a:t>Wazuh</a:t>
          </a:r>
          <a:r>
            <a:rPr lang="en-US" sz="1900" kern="1200" dirty="0"/>
            <a:t> Ecosystem</a:t>
          </a:r>
        </a:p>
      </dsp:txBody>
      <dsp:txXfrm>
        <a:off x="3264875" y="2079"/>
        <a:ext cx="2094322" cy="1256593"/>
      </dsp:txXfrm>
    </dsp:sp>
    <dsp:sp modelId="{1ED52F23-EE5A-4B1C-BCF8-A253AD7F24AD}">
      <dsp:nvSpPr>
        <dsp:cNvPr id="0" name=""/>
        <dsp:cNvSpPr/>
      </dsp:nvSpPr>
      <dsp:spPr>
        <a:xfrm>
          <a:off x="5568630" y="2079"/>
          <a:ext cx="2094322" cy="1256593"/>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2. Installation and Deployment Process</a:t>
          </a:r>
        </a:p>
      </dsp:txBody>
      <dsp:txXfrm>
        <a:off x="5568630" y="2079"/>
        <a:ext cx="2094322" cy="1256593"/>
      </dsp:txXfrm>
    </dsp:sp>
    <dsp:sp modelId="{95F7C193-AA56-414A-9F4A-D34B69919245}">
      <dsp:nvSpPr>
        <dsp:cNvPr id="0" name=""/>
        <dsp:cNvSpPr/>
      </dsp:nvSpPr>
      <dsp:spPr>
        <a:xfrm>
          <a:off x="7872385" y="2079"/>
          <a:ext cx="2094322" cy="1256593"/>
        </a:xfrm>
        <a:prstGeom prst="rect">
          <a:avLst/>
        </a:prstGeom>
        <a:solidFill>
          <a:schemeClr val="accent2">
            <a:hueOff val="-436609"/>
            <a:satOff val="-25178"/>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3. Secure Communication Channels</a:t>
          </a:r>
        </a:p>
      </dsp:txBody>
      <dsp:txXfrm>
        <a:off x="7872385" y="2079"/>
        <a:ext cx="2094322" cy="1256593"/>
      </dsp:txXfrm>
    </dsp:sp>
    <dsp:sp modelId="{28370984-251D-4089-82D7-182854110FAF}">
      <dsp:nvSpPr>
        <dsp:cNvPr id="0" name=""/>
        <dsp:cNvSpPr/>
      </dsp:nvSpPr>
      <dsp:spPr>
        <a:xfrm>
          <a:off x="961120" y="1468105"/>
          <a:ext cx="2094322" cy="1256593"/>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4. Holistic Threat Monitoring and Response.</a:t>
          </a:r>
        </a:p>
      </dsp:txBody>
      <dsp:txXfrm>
        <a:off x="961120" y="1468105"/>
        <a:ext cx="2094322" cy="1256593"/>
      </dsp:txXfrm>
    </dsp:sp>
    <dsp:sp modelId="{F353A7D3-75F1-4748-A6F5-898F7B599E2E}">
      <dsp:nvSpPr>
        <dsp:cNvPr id="0" name=""/>
        <dsp:cNvSpPr/>
      </dsp:nvSpPr>
      <dsp:spPr>
        <a:xfrm>
          <a:off x="3264875" y="1468105"/>
          <a:ext cx="2094322" cy="125659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5. Integrity Monitoring and Assurance</a:t>
          </a:r>
        </a:p>
      </dsp:txBody>
      <dsp:txXfrm>
        <a:off x="3264875" y="1468105"/>
        <a:ext cx="2094322" cy="1256593"/>
      </dsp:txXfrm>
    </dsp:sp>
    <dsp:sp modelId="{37041C2A-B22A-4D6D-8659-B74DC5FCC8E8}">
      <dsp:nvSpPr>
        <dsp:cNvPr id="0" name=""/>
        <dsp:cNvSpPr/>
      </dsp:nvSpPr>
      <dsp:spPr>
        <a:xfrm>
          <a:off x="5568630" y="1468105"/>
          <a:ext cx="2094322" cy="1256593"/>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6. Comprehensive System Auditing.</a:t>
          </a:r>
        </a:p>
      </dsp:txBody>
      <dsp:txXfrm>
        <a:off x="5568630" y="1468105"/>
        <a:ext cx="2094322" cy="1256593"/>
      </dsp:txXfrm>
    </dsp:sp>
    <dsp:sp modelId="{BFB50B3E-0DF2-4BC8-BDD3-911520A050B1}">
      <dsp:nvSpPr>
        <dsp:cNvPr id="0" name=""/>
        <dsp:cNvSpPr/>
      </dsp:nvSpPr>
      <dsp:spPr>
        <a:xfrm>
          <a:off x="7872385" y="1468105"/>
          <a:ext cx="2094322" cy="1256593"/>
        </a:xfrm>
        <a:prstGeom prst="rect">
          <a:avLst/>
        </a:prstGeom>
        <a:solidFill>
          <a:schemeClr val="accent2">
            <a:hueOff val="-1018754"/>
            <a:satOff val="-58750"/>
            <a:lumOff val="6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7. Enhanced Email Security</a:t>
          </a:r>
        </a:p>
      </dsp:txBody>
      <dsp:txXfrm>
        <a:off x="7872385" y="1468105"/>
        <a:ext cx="2094322" cy="1256593"/>
      </dsp:txXfrm>
    </dsp:sp>
    <dsp:sp modelId="{5E9A0B62-1198-4689-9A2B-A2E0DA526295}">
      <dsp:nvSpPr>
        <dsp:cNvPr id="0" name=""/>
        <dsp:cNvSpPr/>
      </dsp:nvSpPr>
      <dsp:spPr>
        <a:xfrm>
          <a:off x="2112998" y="2934131"/>
          <a:ext cx="2094322" cy="1256593"/>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8. Real-Time Alerting </a:t>
          </a:r>
        </a:p>
      </dsp:txBody>
      <dsp:txXfrm>
        <a:off x="2112998" y="2934131"/>
        <a:ext cx="2094322" cy="1256593"/>
      </dsp:txXfrm>
    </dsp:sp>
    <dsp:sp modelId="{3F235D41-E8A7-434F-95C5-C53A50283A4D}">
      <dsp:nvSpPr>
        <dsp:cNvPr id="0" name=""/>
        <dsp:cNvSpPr/>
      </dsp:nvSpPr>
      <dsp:spPr>
        <a:xfrm>
          <a:off x="4416753" y="2934131"/>
          <a:ext cx="2094322" cy="1256593"/>
        </a:xfrm>
        <a:prstGeom prst="rect">
          <a:avLst/>
        </a:prstGeom>
        <a:solidFill>
          <a:schemeClr val="accent2">
            <a:hueOff val="-1309827"/>
            <a:satOff val="-75535"/>
            <a:lumOff val="7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9. Automated Health Monitoring of </a:t>
          </a:r>
          <a:r>
            <a:rPr lang="en-US" sz="1900" kern="1200" dirty="0" err="1"/>
            <a:t>Wazuh</a:t>
          </a:r>
          <a:r>
            <a:rPr lang="en-US" sz="1900" kern="1200" dirty="0"/>
            <a:t> Infrastructure</a:t>
          </a:r>
        </a:p>
      </dsp:txBody>
      <dsp:txXfrm>
        <a:off x="4416753" y="2934131"/>
        <a:ext cx="2094322" cy="1256593"/>
      </dsp:txXfrm>
    </dsp:sp>
    <dsp:sp modelId="{86159E3A-F63C-4F2A-9728-59B4B264517F}">
      <dsp:nvSpPr>
        <dsp:cNvPr id="0" name=""/>
        <dsp:cNvSpPr/>
      </dsp:nvSpPr>
      <dsp:spPr>
        <a:xfrm>
          <a:off x="6720508" y="2934131"/>
          <a:ext cx="2094322" cy="125659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10. Efficient Resource </a:t>
          </a:r>
          <a:r>
            <a:rPr lang="en-US" sz="1900" kern="1200"/>
            <a:t>Utilization Monitoring</a:t>
          </a:r>
          <a:endParaRPr lang="en-US" sz="1900" kern="1200" dirty="0"/>
        </a:p>
      </dsp:txBody>
      <dsp:txXfrm>
        <a:off x="6720508" y="2934131"/>
        <a:ext cx="2094322" cy="12565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25FAE-91CB-4FDD-9B70-FA740AC21F4C}">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D2CC25-7259-4AE4-A9AB-F5263D17003B}">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E32356-0111-4603-8B6D-5EA89F596493}">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11200">
            <a:lnSpc>
              <a:spcPct val="100000"/>
            </a:lnSpc>
            <a:spcBef>
              <a:spcPct val="0"/>
            </a:spcBef>
            <a:spcAft>
              <a:spcPct val="35000"/>
            </a:spcAft>
            <a:buNone/>
          </a:pPr>
          <a:r>
            <a:rPr lang="en-US" sz="1600" b="1" i="0" kern="1200" dirty="0"/>
            <a:t>Elasticsearch: </a:t>
          </a:r>
          <a:r>
            <a:rPr lang="en-US" sz="1600" b="0" i="0" kern="1200" dirty="0"/>
            <a:t>It is used for storing, searching, and analyzing large volumes of structured or unstructured data in real-time. </a:t>
          </a:r>
          <a:r>
            <a:rPr lang="en-US" sz="1600" kern="1200" dirty="0"/>
            <a:t>Elasticsearch serves as the core component of the Elastic Stack, providing the underlying storage and search functionality for Kibana and other Elastic Stack components.</a:t>
          </a:r>
        </a:p>
      </dsp:txBody>
      <dsp:txXfrm>
        <a:off x="1437631" y="531"/>
        <a:ext cx="9077968" cy="1244702"/>
      </dsp:txXfrm>
    </dsp:sp>
    <dsp:sp modelId="{5A96FAE7-B2C5-419C-9EE5-E1C75F6DAA8E}">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8FC8C4-E4F3-4C12-B778-F5974D927D67}">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3B662D-C4E6-408B-8A4D-05451972CE92}">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11200">
            <a:lnSpc>
              <a:spcPct val="100000"/>
            </a:lnSpc>
            <a:spcBef>
              <a:spcPct val="0"/>
            </a:spcBef>
            <a:spcAft>
              <a:spcPct val="35000"/>
            </a:spcAft>
            <a:buNone/>
          </a:pPr>
          <a:r>
            <a:rPr lang="en-US" sz="1600" b="1" i="0" kern="1200" dirty="0"/>
            <a:t>Kibana: </a:t>
          </a:r>
          <a:r>
            <a:rPr lang="en-US" sz="1600" b="0" i="0" kern="1200" dirty="0"/>
            <a:t>Kibana is an open-source data visualization dashboard for Elasticsearch. With Kibana, users can create various types of visualizations, such as line charts, bar charts, pie charts, and maps, to gain insights into their data.</a:t>
          </a:r>
          <a:endParaRPr lang="en-US" sz="1600" kern="1200" dirty="0"/>
        </a:p>
      </dsp:txBody>
      <dsp:txXfrm>
        <a:off x="1437631" y="1556410"/>
        <a:ext cx="9077968" cy="1244702"/>
      </dsp:txXfrm>
    </dsp:sp>
    <dsp:sp modelId="{6D3E4EAB-268B-454E-B265-9A6D4E6F2537}">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16079A-52B8-4928-B781-02003F7E78AC}">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634F49-A7B7-4D3E-A9AE-9946C50D5DB8}">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11200">
            <a:lnSpc>
              <a:spcPct val="100000"/>
            </a:lnSpc>
            <a:spcBef>
              <a:spcPct val="0"/>
            </a:spcBef>
            <a:spcAft>
              <a:spcPct val="35000"/>
            </a:spcAft>
            <a:buNone/>
          </a:pPr>
          <a:r>
            <a:rPr lang="en-US" sz="1600" b="1" i="0" kern="1200" dirty="0" err="1"/>
            <a:t>Filebeat</a:t>
          </a:r>
          <a:r>
            <a:rPr lang="en-US" sz="1600" b="1" i="0" kern="1200" dirty="0"/>
            <a:t>: </a:t>
          </a:r>
          <a:r>
            <a:rPr lang="en-US" sz="1600" b="0" i="0" kern="1200" dirty="0" err="1"/>
            <a:t>Filebeat</a:t>
          </a:r>
          <a:r>
            <a:rPr lang="en-US" sz="1600" b="0" i="0" kern="1200" dirty="0"/>
            <a:t> is a lightweight data shipper for forwarding log files to Elasticsearch or Logstash for indexing and analysis. It is part of the Elastic Stack (ELK Stack) and is used to collect log events from files on remote machines.</a:t>
          </a:r>
          <a:r>
            <a:rPr lang="en-US" sz="1600" kern="1200" dirty="0"/>
            <a:t> </a:t>
          </a:r>
        </a:p>
      </dsp:txBody>
      <dsp:txXfrm>
        <a:off x="1437631" y="3112289"/>
        <a:ext cx="9077968" cy="1244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CA042-CA84-4C3D-B2EC-7D34D2DC1EE7}">
      <dsp:nvSpPr>
        <dsp:cNvPr id="0" name=""/>
        <dsp:cNvSpPr/>
      </dsp:nvSpPr>
      <dsp:spPr>
        <a:xfrm>
          <a:off x="0" y="2331"/>
          <a:ext cx="5849557" cy="11818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E6999-7877-4CEB-910E-D114C7612870}">
      <dsp:nvSpPr>
        <dsp:cNvPr id="0" name=""/>
        <dsp:cNvSpPr/>
      </dsp:nvSpPr>
      <dsp:spPr>
        <a:xfrm>
          <a:off x="357512" y="268250"/>
          <a:ext cx="650023" cy="650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8288CB-329E-4983-9B02-C6DD9037BD0C}">
      <dsp:nvSpPr>
        <dsp:cNvPr id="0" name=""/>
        <dsp:cNvSpPr/>
      </dsp:nvSpPr>
      <dsp:spPr>
        <a:xfrm>
          <a:off x="1365048" y="2331"/>
          <a:ext cx="4484508" cy="1181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080" tIns="125080" rIns="125080" bIns="125080" numCol="1" spcCol="1270" anchor="ctr" anchorCtr="0">
          <a:noAutofit/>
        </a:bodyPr>
        <a:lstStyle/>
        <a:p>
          <a:pPr marL="0" lvl="0" indent="0" algn="l" defTabSz="666750">
            <a:lnSpc>
              <a:spcPct val="100000"/>
            </a:lnSpc>
            <a:spcBef>
              <a:spcPct val="0"/>
            </a:spcBef>
            <a:spcAft>
              <a:spcPct val="35000"/>
            </a:spcAft>
            <a:buNone/>
          </a:pPr>
          <a:r>
            <a:rPr lang="en-US" sz="1500" b="0" i="0" kern="1200" dirty="0" err="1"/>
            <a:t>Wazuh</a:t>
          </a:r>
          <a:r>
            <a:rPr lang="en-US" sz="1500" b="0" i="0" kern="1200" dirty="0"/>
            <a:t> constantly monitors disk space usage across your systems. It checks for filesystems nearing capacity, which could potentially lead to system failures or data </a:t>
          </a:r>
          <a:r>
            <a:rPr lang="en-US" sz="1500" b="0" i="0" kern="1200"/>
            <a:t>loss.</a:t>
          </a:r>
          <a:endParaRPr lang="en-US" sz="1500" kern="1200" dirty="0">
            <a:latin typeface="ADLaM Display" panose="02010000000000000000" pitchFamily="2" charset="0"/>
            <a:ea typeface="ADLaM Display" panose="02010000000000000000" pitchFamily="2" charset="0"/>
            <a:cs typeface="ADLaM Display" panose="02010000000000000000" pitchFamily="2" charset="0"/>
          </a:endParaRPr>
        </a:p>
      </dsp:txBody>
      <dsp:txXfrm>
        <a:off x="1365048" y="2331"/>
        <a:ext cx="4484508" cy="1181860"/>
      </dsp:txXfrm>
    </dsp:sp>
    <dsp:sp modelId="{65E24D0A-5445-4B93-83CF-0869C3AD0CED}">
      <dsp:nvSpPr>
        <dsp:cNvPr id="0" name=""/>
        <dsp:cNvSpPr/>
      </dsp:nvSpPr>
      <dsp:spPr>
        <a:xfrm>
          <a:off x="0" y="1479657"/>
          <a:ext cx="5849557" cy="11818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17E41-11F2-435C-AF74-1188DD385742}">
      <dsp:nvSpPr>
        <dsp:cNvPr id="0" name=""/>
        <dsp:cNvSpPr/>
      </dsp:nvSpPr>
      <dsp:spPr>
        <a:xfrm>
          <a:off x="357512" y="1745576"/>
          <a:ext cx="650023" cy="650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341674-F777-4D2D-BFAD-0C53A863B0BC}">
      <dsp:nvSpPr>
        <dsp:cNvPr id="0" name=""/>
        <dsp:cNvSpPr/>
      </dsp:nvSpPr>
      <dsp:spPr>
        <a:xfrm>
          <a:off x="1365048" y="1479657"/>
          <a:ext cx="4484508" cy="1181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080" tIns="125080" rIns="125080" bIns="125080" numCol="1" spcCol="1270" anchor="ctr" anchorCtr="0">
          <a:noAutofit/>
        </a:bodyPr>
        <a:lstStyle/>
        <a:p>
          <a:pPr marL="0" lvl="0" indent="0" algn="l" defTabSz="666750">
            <a:lnSpc>
              <a:spcPct val="100000"/>
            </a:lnSpc>
            <a:spcBef>
              <a:spcPct val="0"/>
            </a:spcBef>
            <a:spcAft>
              <a:spcPct val="35000"/>
            </a:spcAft>
            <a:buNone/>
          </a:pPr>
          <a:r>
            <a:rPr lang="en-US" sz="1500" b="0" i="0" kern="1200" dirty="0"/>
            <a:t>High CPU usage can slow down the system and impact overall performance.</a:t>
          </a:r>
          <a:endParaRPr lang="en-US" sz="1500" kern="1200" dirty="0">
            <a:latin typeface="ADLaM Display" panose="02010000000000000000" pitchFamily="2" charset="0"/>
            <a:ea typeface="ADLaM Display" panose="02010000000000000000" pitchFamily="2" charset="0"/>
            <a:cs typeface="ADLaM Display" panose="02010000000000000000" pitchFamily="2" charset="0"/>
          </a:endParaRPr>
        </a:p>
      </dsp:txBody>
      <dsp:txXfrm>
        <a:off x="1365048" y="1479657"/>
        <a:ext cx="4484508" cy="1181860"/>
      </dsp:txXfrm>
    </dsp:sp>
    <dsp:sp modelId="{D7C7EC5A-53C9-47B7-AFE1-6995B5022CCB}">
      <dsp:nvSpPr>
        <dsp:cNvPr id="0" name=""/>
        <dsp:cNvSpPr/>
      </dsp:nvSpPr>
      <dsp:spPr>
        <a:xfrm>
          <a:off x="0" y="2956983"/>
          <a:ext cx="5849557" cy="11818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E23DF-9237-4650-9EA5-A5EE9CF84A03}">
      <dsp:nvSpPr>
        <dsp:cNvPr id="0" name=""/>
        <dsp:cNvSpPr/>
      </dsp:nvSpPr>
      <dsp:spPr>
        <a:xfrm>
          <a:off x="357512" y="3222901"/>
          <a:ext cx="650023" cy="650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60C55D-C3F2-47C8-BA4D-44C8C3365F8C}">
      <dsp:nvSpPr>
        <dsp:cNvPr id="0" name=""/>
        <dsp:cNvSpPr/>
      </dsp:nvSpPr>
      <dsp:spPr>
        <a:xfrm>
          <a:off x="1365048" y="2956983"/>
          <a:ext cx="4484508" cy="1181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080" tIns="125080" rIns="125080" bIns="125080" numCol="1" spcCol="1270" anchor="ctr" anchorCtr="0">
          <a:noAutofit/>
        </a:bodyPr>
        <a:lstStyle/>
        <a:p>
          <a:pPr marL="0" lvl="0" indent="0" algn="l" defTabSz="666750">
            <a:lnSpc>
              <a:spcPct val="100000"/>
            </a:lnSpc>
            <a:spcBef>
              <a:spcPct val="0"/>
            </a:spcBef>
            <a:spcAft>
              <a:spcPct val="35000"/>
            </a:spcAft>
            <a:buNone/>
          </a:pPr>
          <a:r>
            <a:rPr lang="en-US" sz="1500" b="0" i="0" kern="1200" dirty="0" err="1"/>
            <a:t>Wazuh</a:t>
          </a:r>
          <a:r>
            <a:rPr lang="en-US" sz="1500" b="0" i="0" kern="1200" dirty="0"/>
            <a:t> uses preconfigured rules to detect abnormal behavior in system resources. These rules cover a wide range of scenarios,</a:t>
          </a:r>
          <a:endParaRPr lang="en-US" sz="1500" kern="1200" dirty="0">
            <a:latin typeface="ADLaM Display" panose="02010000000000000000" pitchFamily="2" charset="0"/>
            <a:ea typeface="ADLaM Display" panose="02010000000000000000" pitchFamily="2" charset="0"/>
            <a:cs typeface="ADLaM Display" panose="02010000000000000000" pitchFamily="2" charset="0"/>
          </a:endParaRPr>
        </a:p>
      </dsp:txBody>
      <dsp:txXfrm>
        <a:off x="1365048" y="2956983"/>
        <a:ext cx="4484508" cy="1181860"/>
      </dsp:txXfrm>
    </dsp:sp>
    <dsp:sp modelId="{24E9C082-121D-4D55-90D3-16A0638476EF}">
      <dsp:nvSpPr>
        <dsp:cNvPr id="0" name=""/>
        <dsp:cNvSpPr/>
      </dsp:nvSpPr>
      <dsp:spPr>
        <a:xfrm>
          <a:off x="0" y="4434308"/>
          <a:ext cx="5849557" cy="11818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F62FF-F806-4CF0-8D9D-B7B56D00C2DF}">
      <dsp:nvSpPr>
        <dsp:cNvPr id="0" name=""/>
        <dsp:cNvSpPr/>
      </dsp:nvSpPr>
      <dsp:spPr>
        <a:xfrm>
          <a:off x="357512" y="4700227"/>
          <a:ext cx="650023" cy="650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AFF030-81D2-4791-B0EC-C1B88CB6DD76}">
      <dsp:nvSpPr>
        <dsp:cNvPr id="0" name=""/>
        <dsp:cNvSpPr/>
      </dsp:nvSpPr>
      <dsp:spPr>
        <a:xfrm>
          <a:off x="1365048" y="4434308"/>
          <a:ext cx="4484508" cy="1181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080" tIns="125080" rIns="125080" bIns="125080" numCol="1" spcCol="1270" anchor="ctr" anchorCtr="0">
          <a:noAutofit/>
        </a:bodyPr>
        <a:lstStyle/>
        <a:p>
          <a:pPr marL="0" lvl="0" indent="0" algn="l" defTabSz="666750">
            <a:lnSpc>
              <a:spcPct val="100000"/>
            </a:lnSpc>
            <a:spcBef>
              <a:spcPct val="0"/>
            </a:spcBef>
            <a:spcAft>
              <a:spcPct val="35000"/>
            </a:spcAft>
            <a:buNone/>
          </a:pPr>
          <a:r>
            <a:rPr lang="en-US" sz="1500" b="0" i="0" kern="1200" dirty="0" err="1"/>
            <a:t>Wazuh</a:t>
          </a:r>
          <a:r>
            <a:rPr lang="en-US" sz="1500" b="0" i="0" kern="1200" dirty="0"/>
            <a:t> tracks memory usage to detect memory leaks or inefficient resource allocation by processes.</a:t>
          </a:r>
          <a:endParaRPr lang="en-US" sz="1500" kern="1200" dirty="0">
            <a:latin typeface="ADLaM Display" panose="02010000000000000000" pitchFamily="2" charset="0"/>
            <a:ea typeface="ADLaM Display" panose="02010000000000000000" pitchFamily="2" charset="0"/>
            <a:cs typeface="ADLaM Display" panose="02010000000000000000" pitchFamily="2" charset="0"/>
          </a:endParaRPr>
        </a:p>
      </dsp:txBody>
      <dsp:txXfrm>
        <a:off x="1365048" y="4434308"/>
        <a:ext cx="4484508" cy="11818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3155E4-A3DB-AF95-10DC-349F02EBDC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8C350B4-003B-AAF4-2942-56D19062C8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B2DB78-385B-4D79-870E-CC522EA90BD5}" type="datetimeFigureOut">
              <a:rPr lang="en-US" smtClean="0"/>
              <a:t>5/17/2024</a:t>
            </a:fld>
            <a:endParaRPr lang="en-US"/>
          </a:p>
        </p:txBody>
      </p:sp>
      <p:sp>
        <p:nvSpPr>
          <p:cNvPr id="4" name="Footer Placeholder 3">
            <a:extLst>
              <a:ext uri="{FF2B5EF4-FFF2-40B4-BE49-F238E27FC236}">
                <a16:creationId xmlns:a16="http://schemas.microsoft.com/office/drawing/2014/main" id="{016A163B-4F21-A146-8267-1A8883F780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By Sunil Upadhyay</a:t>
            </a:r>
          </a:p>
        </p:txBody>
      </p:sp>
      <p:sp>
        <p:nvSpPr>
          <p:cNvPr id="5" name="Slide Number Placeholder 4">
            <a:extLst>
              <a:ext uri="{FF2B5EF4-FFF2-40B4-BE49-F238E27FC236}">
                <a16:creationId xmlns:a16="http://schemas.microsoft.com/office/drawing/2014/main" id="{3EE79130-B75E-BF69-F67E-46745AB7C0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2749D8-0718-402A-8302-ADE273B00806}" type="slidenum">
              <a:rPr lang="en-US" smtClean="0"/>
              <a:t>‹#›</a:t>
            </a:fld>
            <a:endParaRPr lang="en-US"/>
          </a:p>
        </p:txBody>
      </p:sp>
    </p:spTree>
    <p:extLst>
      <p:ext uri="{BB962C8B-B14F-4D97-AF65-F5344CB8AC3E}">
        <p14:creationId xmlns:p14="http://schemas.microsoft.com/office/powerpoint/2010/main" val="5217080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92547-5CA1-42EA-BEEE-4F697E9A9655}"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By Sunil Upadhyay</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72587-46A0-43D8-8381-36C53CD7F084}" type="slidenum">
              <a:rPr lang="en-US" smtClean="0"/>
              <a:t>‹#›</a:t>
            </a:fld>
            <a:endParaRPr lang="en-US"/>
          </a:p>
        </p:txBody>
      </p:sp>
    </p:spTree>
    <p:extLst>
      <p:ext uri="{BB962C8B-B14F-4D97-AF65-F5344CB8AC3E}">
        <p14:creationId xmlns:p14="http://schemas.microsoft.com/office/powerpoint/2010/main" val="395280598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592881-D641-408D-AEDF-A635F166A658}" type="datetime1">
              <a:rPr lang="en-US" smtClean="0"/>
              <a:t>5/17/2024</a:t>
            </a:fld>
            <a:endParaRPr lang="en-US"/>
          </a:p>
        </p:txBody>
      </p:sp>
      <p:sp>
        <p:nvSpPr>
          <p:cNvPr id="5" name="Footer Placeholder 4"/>
          <p:cNvSpPr>
            <a:spLocks noGrp="1"/>
          </p:cNvSpPr>
          <p:nvPr>
            <p:ph type="ftr" sz="quarter" idx="11"/>
          </p:nvPr>
        </p:nvSpPr>
        <p:spPr/>
        <p:txBody>
          <a:bodyPr/>
          <a:lstStyle/>
          <a:p>
            <a:r>
              <a:rPr lang="en-US"/>
              <a:t>By Sunil Upadhyay</a:t>
            </a:r>
          </a:p>
        </p:txBody>
      </p:sp>
      <p:sp>
        <p:nvSpPr>
          <p:cNvPr id="6" name="Slide Number Placeholder 5"/>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1891907098"/>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39824-AD0E-4872-A767-E458FF57DC91}" type="datetime1">
              <a:rPr lang="en-US" smtClean="0"/>
              <a:t>5/17/2024</a:t>
            </a:fld>
            <a:endParaRPr lang="en-US"/>
          </a:p>
        </p:txBody>
      </p:sp>
      <p:sp>
        <p:nvSpPr>
          <p:cNvPr id="5" name="Footer Placeholder 4"/>
          <p:cNvSpPr>
            <a:spLocks noGrp="1"/>
          </p:cNvSpPr>
          <p:nvPr>
            <p:ph type="ftr" sz="quarter" idx="11"/>
          </p:nvPr>
        </p:nvSpPr>
        <p:spPr/>
        <p:txBody>
          <a:bodyPr/>
          <a:lstStyle/>
          <a:p>
            <a:r>
              <a:rPr lang="en-US"/>
              <a:t>By Sunil Upadhyay</a:t>
            </a:r>
          </a:p>
        </p:txBody>
      </p:sp>
      <p:sp>
        <p:nvSpPr>
          <p:cNvPr id="6" name="Slide Number Placeholder 5"/>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992841016"/>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847890-6741-4D09-9D3A-38C012905B1A}" type="datetime1">
              <a:rPr lang="en-US" smtClean="0"/>
              <a:t>5/17/2024</a:t>
            </a:fld>
            <a:endParaRPr lang="en-US"/>
          </a:p>
        </p:txBody>
      </p:sp>
      <p:sp>
        <p:nvSpPr>
          <p:cNvPr id="5" name="Footer Placeholder 4"/>
          <p:cNvSpPr>
            <a:spLocks noGrp="1"/>
          </p:cNvSpPr>
          <p:nvPr>
            <p:ph type="ftr" sz="quarter" idx="11"/>
          </p:nvPr>
        </p:nvSpPr>
        <p:spPr/>
        <p:txBody>
          <a:bodyPr/>
          <a:lstStyle/>
          <a:p>
            <a:r>
              <a:rPr lang="en-US"/>
              <a:t>By Sunil Upadhyay</a:t>
            </a:r>
          </a:p>
        </p:txBody>
      </p:sp>
      <p:sp>
        <p:nvSpPr>
          <p:cNvPr id="6" name="Slide Number Placeholder 5"/>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1245624608"/>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12CEC21-FD8E-4D6C-A2FA-43FC25C629E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355548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59E24-4FC3-4253-AAAE-53A344B60D08}" type="datetime1">
              <a:rPr lang="en-US" smtClean="0"/>
              <a:t>5/17/2024</a:t>
            </a:fld>
            <a:endParaRPr lang="en-US"/>
          </a:p>
        </p:txBody>
      </p:sp>
      <p:sp>
        <p:nvSpPr>
          <p:cNvPr id="5" name="Footer Placeholder 4"/>
          <p:cNvSpPr>
            <a:spLocks noGrp="1"/>
          </p:cNvSpPr>
          <p:nvPr>
            <p:ph type="ftr" sz="quarter" idx="11"/>
          </p:nvPr>
        </p:nvSpPr>
        <p:spPr/>
        <p:txBody>
          <a:bodyPr/>
          <a:lstStyle/>
          <a:p>
            <a:r>
              <a:rPr lang="en-US"/>
              <a:t>By Sunil Upadhyay</a:t>
            </a:r>
          </a:p>
        </p:txBody>
      </p:sp>
      <p:sp>
        <p:nvSpPr>
          <p:cNvPr id="6" name="Slide Number Placeholder 5"/>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2383192099"/>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64AD5A-17C1-4F6D-AB30-8FCD0965CB07}" type="datetime1">
              <a:rPr lang="en-US" smtClean="0"/>
              <a:t>5/17/2024</a:t>
            </a:fld>
            <a:endParaRPr lang="en-US"/>
          </a:p>
        </p:txBody>
      </p:sp>
      <p:sp>
        <p:nvSpPr>
          <p:cNvPr id="5" name="Footer Placeholder 4"/>
          <p:cNvSpPr>
            <a:spLocks noGrp="1"/>
          </p:cNvSpPr>
          <p:nvPr>
            <p:ph type="ftr" sz="quarter" idx="11"/>
          </p:nvPr>
        </p:nvSpPr>
        <p:spPr/>
        <p:txBody>
          <a:bodyPr/>
          <a:lstStyle/>
          <a:p>
            <a:r>
              <a:rPr lang="en-US"/>
              <a:t>By Sunil Upadhyay</a:t>
            </a:r>
          </a:p>
        </p:txBody>
      </p:sp>
      <p:sp>
        <p:nvSpPr>
          <p:cNvPr id="6" name="Slide Number Placeholder 5"/>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1539783088"/>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FFC11B-5C24-445A-94F3-F8590E7B5142}" type="datetime1">
              <a:rPr lang="en-US" smtClean="0"/>
              <a:t>5/17/2024</a:t>
            </a:fld>
            <a:endParaRPr lang="en-US"/>
          </a:p>
        </p:txBody>
      </p:sp>
      <p:sp>
        <p:nvSpPr>
          <p:cNvPr id="6" name="Footer Placeholder 5"/>
          <p:cNvSpPr>
            <a:spLocks noGrp="1"/>
          </p:cNvSpPr>
          <p:nvPr>
            <p:ph type="ftr" sz="quarter" idx="11"/>
          </p:nvPr>
        </p:nvSpPr>
        <p:spPr/>
        <p:txBody>
          <a:bodyPr/>
          <a:lstStyle/>
          <a:p>
            <a:r>
              <a:rPr lang="en-US"/>
              <a:t>By Sunil Upadhyay</a:t>
            </a:r>
          </a:p>
        </p:txBody>
      </p:sp>
      <p:sp>
        <p:nvSpPr>
          <p:cNvPr id="7" name="Slide Number Placeholder 6"/>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3537737236"/>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1A2699-7D7A-4CA6-A862-2D06ECF3AFCB}" type="datetime1">
              <a:rPr lang="en-US" smtClean="0"/>
              <a:t>5/17/2024</a:t>
            </a:fld>
            <a:endParaRPr lang="en-US"/>
          </a:p>
        </p:txBody>
      </p:sp>
      <p:sp>
        <p:nvSpPr>
          <p:cNvPr id="8" name="Footer Placeholder 7"/>
          <p:cNvSpPr>
            <a:spLocks noGrp="1"/>
          </p:cNvSpPr>
          <p:nvPr>
            <p:ph type="ftr" sz="quarter" idx="11"/>
          </p:nvPr>
        </p:nvSpPr>
        <p:spPr/>
        <p:txBody>
          <a:bodyPr/>
          <a:lstStyle/>
          <a:p>
            <a:r>
              <a:rPr lang="en-US"/>
              <a:t>By Sunil Upadhyay</a:t>
            </a:r>
          </a:p>
        </p:txBody>
      </p:sp>
      <p:sp>
        <p:nvSpPr>
          <p:cNvPr id="9" name="Slide Number Placeholder 8"/>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3510318589"/>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B58354-2BE6-4228-8D08-54CB0899FE5E}" type="datetime1">
              <a:rPr lang="en-US" smtClean="0"/>
              <a:t>5/17/2024</a:t>
            </a:fld>
            <a:endParaRPr lang="en-US"/>
          </a:p>
        </p:txBody>
      </p:sp>
      <p:sp>
        <p:nvSpPr>
          <p:cNvPr id="4" name="Footer Placeholder 3"/>
          <p:cNvSpPr>
            <a:spLocks noGrp="1"/>
          </p:cNvSpPr>
          <p:nvPr>
            <p:ph type="ftr" sz="quarter" idx="11"/>
          </p:nvPr>
        </p:nvSpPr>
        <p:spPr/>
        <p:txBody>
          <a:bodyPr/>
          <a:lstStyle/>
          <a:p>
            <a:r>
              <a:rPr lang="en-US"/>
              <a:t>By Sunil Upadhyay</a:t>
            </a:r>
          </a:p>
        </p:txBody>
      </p:sp>
      <p:sp>
        <p:nvSpPr>
          <p:cNvPr id="5" name="Slide Number Placeholder 4"/>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2980519511"/>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83A1DD-B68D-427D-A9AC-5DAC4E739711}" type="datetime1">
              <a:rPr lang="en-US" smtClean="0"/>
              <a:t>5/17/2024</a:t>
            </a:fld>
            <a:endParaRPr lang="en-US"/>
          </a:p>
        </p:txBody>
      </p:sp>
      <p:sp>
        <p:nvSpPr>
          <p:cNvPr id="3" name="Footer Placeholder 2"/>
          <p:cNvSpPr>
            <a:spLocks noGrp="1"/>
          </p:cNvSpPr>
          <p:nvPr>
            <p:ph type="ftr" sz="quarter" idx="11"/>
          </p:nvPr>
        </p:nvSpPr>
        <p:spPr/>
        <p:txBody>
          <a:bodyPr/>
          <a:lstStyle/>
          <a:p>
            <a:r>
              <a:rPr lang="en-US"/>
              <a:t>By Sunil Upadhyay</a:t>
            </a:r>
          </a:p>
        </p:txBody>
      </p:sp>
      <p:sp>
        <p:nvSpPr>
          <p:cNvPr id="4" name="Slide Number Placeholder 3"/>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639443253"/>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0560FA-0437-4155-9E18-816E5C841D80}" type="datetime1">
              <a:rPr lang="en-US" smtClean="0"/>
              <a:t>5/17/2024</a:t>
            </a:fld>
            <a:endParaRPr lang="en-US"/>
          </a:p>
        </p:txBody>
      </p:sp>
      <p:sp>
        <p:nvSpPr>
          <p:cNvPr id="6" name="Footer Placeholder 5"/>
          <p:cNvSpPr>
            <a:spLocks noGrp="1"/>
          </p:cNvSpPr>
          <p:nvPr>
            <p:ph type="ftr" sz="quarter" idx="11"/>
          </p:nvPr>
        </p:nvSpPr>
        <p:spPr/>
        <p:txBody>
          <a:bodyPr/>
          <a:lstStyle/>
          <a:p>
            <a:r>
              <a:rPr lang="en-US"/>
              <a:t>By Sunil Upadhyay</a:t>
            </a:r>
          </a:p>
        </p:txBody>
      </p:sp>
      <p:sp>
        <p:nvSpPr>
          <p:cNvPr id="7" name="Slide Number Placeholder 6"/>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1167355382"/>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B7FEF4-E0DE-4B89-B439-B22CFCCE368B}" type="datetime1">
              <a:rPr lang="en-US" smtClean="0"/>
              <a:t>5/17/2024</a:t>
            </a:fld>
            <a:endParaRPr lang="en-US"/>
          </a:p>
        </p:txBody>
      </p:sp>
      <p:sp>
        <p:nvSpPr>
          <p:cNvPr id="6" name="Footer Placeholder 5"/>
          <p:cNvSpPr>
            <a:spLocks noGrp="1"/>
          </p:cNvSpPr>
          <p:nvPr>
            <p:ph type="ftr" sz="quarter" idx="11"/>
          </p:nvPr>
        </p:nvSpPr>
        <p:spPr/>
        <p:txBody>
          <a:bodyPr/>
          <a:lstStyle/>
          <a:p>
            <a:r>
              <a:rPr lang="en-US"/>
              <a:t>By Sunil Upadhyay</a:t>
            </a:r>
          </a:p>
        </p:txBody>
      </p:sp>
      <p:sp>
        <p:nvSpPr>
          <p:cNvPr id="7" name="Slide Number Placeholder 6"/>
          <p:cNvSpPr>
            <a:spLocks noGrp="1"/>
          </p:cNvSpPr>
          <p:nvPr>
            <p:ph type="sldNum" sz="quarter" idx="12"/>
          </p:nvPr>
        </p:nvSpPr>
        <p:spPr/>
        <p:txBody>
          <a:bodyPr/>
          <a:lstStyle/>
          <a:p>
            <a:fld id="{764B8E41-1AE4-4E2B-8FFF-063AE2A97D78}" type="slidenum">
              <a:rPr lang="en-US" smtClean="0"/>
              <a:t>‹#›</a:t>
            </a:fld>
            <a:endParaRPr lang="en-US"/>
          </a:p>
        </p:txBody>
      </p:sp>
    </p:spTree>
    <p:extLst>
      <p:ext uri="{BB962C8B-B14F-4D97-AF65-F5344CB8AC3E}">
        <p14:creationId xmlns:p14="http://schemas.microsoft.com/office/powerpoint/2010/main" val="777746234"/>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94674-1188-4B27-BEDD-DE2EF387DE41}" type="datetime1">
              <a:rPr lang="en-US" smtClean="0"/>
              <a:t>5/17/2024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By Sunil Upadhyay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4B8E41-1AE4-4E2B-8FFF-063AE2A97D78}" type="slidenum">
              <a:rPr lang="en-US" smtClean="0"/>
              <a:t>‹#›</a:t>
            </a:fld>
            <a:endParaRPr lang="en-US"/>
          </a:p>
        </p:txBody>
      </p:sp>
    </p:spTree>
    <p:extLst>
      <p:ext uri="{BB962C8B-B14F-4D97-AF65-F5344CB8AC3E}">
        <p14:creationId xmlns:p14="http://schemas.microsoft.com/office/powerpoint/2010/main" val="333467371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ocumentation.wazuh.com/current/installation-guide/wazuh-indexer/step-by-step.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ocumentation.wazuh.com/current/installation-guide/wazuh-server/step-by-step.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ocumentation.wazuh.com/current/installation-guide/wazuh-dashboard/step-by-step.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github.com/OpenSecureCo/Demos/blob/main/Telegram%20Integration" TargetMode="Externa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0.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B945908-26CC-5B84-2E5E-D1978092D240}"/>
              </a:ext>
            </a:extLst>
          </p:cNvPr>
          <p:cNvSpPr/>
          <p:nvPr/>
        </p:nvSpPr>
        <p:spPr>
          <a:xfrm>
            <a:off x="-484632" y="-1111036"/>
            <a:ext cx="13213080" cy="8282120"/>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D5FA213-D1C2-42C2-8C0F-AC7BC8217C1E}"/>
              </a:ext>
            </a:extLst>
          </p:cNvPr>
          <p:cNvSpPr/>
          <p:nvPr/>
        </p:nvSpPr>
        <p:spPr>
          <a:xfrm>
            <a:off x="-3578" y="-1111036"/>
            <a:ext cx="12732026" cy="8282120"/>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788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CA1921F-E15E-EB19-6E7B-9F8C66F7D23D}"/>
              </a:ext>
            </a:extLst>
          </p:cNvPr>
          <p:cNvSpPr/>
          <p:nvPr/>
        </p:nvSpPr>
        <p:spPr>
          <a:xfrm>
            <a:off x="832980" y="784743"/>
            <a:ext cx="4446741" cy="4578262"/>
          </a:xfrm>
          <a:prstGeom prst="round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1B86665-A440-3FB5-1CF2-DE5FA59F0BCB}"/>
              </a:ext>
            </a:extLst>
          </p:cNvPr>
          <p:cNvSpPr/>
          <p:nvPr/>
        </p:nvSpPr>
        <p:spPr>
          <a:xfrm>
            <a:off x="6993702" y="789139"/>
            <a:ext cx="4446741" cy="457826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D58E6A9-6B57-E6B0-8EC6-56B1C5CE1169}"/>
              </a:ext>
            </a:extLst>
          </p:cNvPr>
          <p:cNvSpPr/>
          <p:nvPr/>
        </p:nvSpPr>
        <p:spPr>
          <a:xfrm>
            <a:off x="751559" y="5837129"/>
            <a:ext cx="10688884" cy="463463"/>
          </a:xfrm>
          <a:prstGeom prst="roundRect">
            <a:avLst>
              <a:gd name="adj" fmla="val 47748"/>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A30E0A7-3E96-F991-E163-CF2973E4FDA5}"/>
              </a:ext>
            </a:extLst>
          </p:cNvPr>
          <p:cNvSpPr txBox="1"/>
          <p:nvPr/>
        </p:nvSpPr>
        <p:spPr>
          <a:xfrm>
            <a:off x="7766137" y="826458"/>
            <a:ext cx="3037562" cy="1046440"/>
          </a:xfrm>
          <a:prstGeom prst="rect">
            <a:avLst/>
          </a:prstGeom>
          <a:noFill/>
        </p:spPr>
        <p:txBody>
          <a:bodyPr wrap="square" rtlCol="0">
            <a:spAutoFit/>
          </a:bodyPr>
          <a:lstStyle/>
          <a:p>
            <a:r>
              <a:rPr lang="en-US" sz="3200" dirty="0" err="1">
                <a:solidFill>
                  <a:schemeClr val="bg1"/>
                </a:solidFill>
                <a:latin typeface="Bookman Old Style" panose="02050604050505020204" pitchFamily="18" charset="0"/>
              </a:rPr>
              <a:t>Wazuh</a:t>
            </a:r>
            <a:r>
              <a:rPr lang="en-US" sz="3200" dirty="0">
                <a:solidFill>
                  <a:schemeClr val="bg1"/>
                </a:solidFill>
                <a:latin typeface="Bookman Old Style" panose="02050604050505020204" pitchFamily="18" charset="0"/>
              </a:rPr>
              <a:t> Agent</a:t>
            </a:r>
            <a:endParaRPr lang="en-US" sz="3200" i="0" dirty="0">
              <a:solidFill>
                <a:schemeClr val="bg1"/>
              </a:solidFill>
              <a:effectLst/>
              <a:latin typeface="Bookman Old Style" panose="02050604050505020204" pitchFamily="18" charset="0"/>
            </a:endParaRPr>
          </a:p>
          <a:p>
            <a:r>
              <a:rPr lang="en-US" sz="3000" dirty="0">
                <a:solidFill>
                  <a:schemeClr val="bg1"/>
                </a:solidFill>
                <a:latin typeface="Bookman Old Style" panose="02050604050505020204" pitchFamily="18" charset="0"/>
              </a:rPr>
              <a:t> </a:t>
            </a:r>
          </a:p>
        </p:txBody>
      </p:sp>
      <p:sp>
        <p:nvSpPr>
          <p:cNvPr id="10" name="TextBox 9">
            <a:extLst>
              <a:ext uri="{FF2B5EF4-FFF2-40B4-BE49-F238E27FC236}">
                <a16:creationId xmlns:a16="http://schemas.microsoft.com/office/drawing/2014/main" id="{BDF9ACF3-BA37-3B32-08E3-C6D6829E9999}"/>
              </a:ext>
            </a:extLst>
          </p:cNvPr>
          <p:cNvSpPr txBox="1"/>
          <p:nvPr/>
        </p:nvSpPr>
        <p:spPr>
          <a:xfrm>
            <a:off x="7179504" y="1584542"/>
            <a:ext cx="4075135" cy="3600986"/>
          </a:xfrm>
          <a:prstGeom prst="rect">
            <a:avLst/>
          </a:prstGeom>
          <a:noFill/>
        </p:spPr>
        <p:txBody>
          <a:bodyPr wrap="square" rtlCol="0">
            <a:spAutoFit/>
          </a:bodyPr>
          <a:lstStyle/>
          <a:p>
            <a:pPr marL="285750" indent="-285750">
              <a:buFont typeface="Arial" panose="020B0604020202020204" pitchFamily="34" charset="0"/>
              <a:buChar char="•"/>
            </a:pPr>
            <a:r>
              <a:rPr lang="en-US" sz="1900" dirty="0">
                <a:solidFill>
                  <a:schemeClr val="bg1"/>
                </a:solidFill>
                <a:latin typeface="Sitka Heading" panose="02000505000000020004" pitchFamily="2" charset="0"/>
              </a:rPr>
              <a:t>The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agent is a lightweight software component installed on endpoints within a network to monitor security events and collect relevant data. </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It works by continuously gathering information about system activity, such as log files, configurations, and system calls.</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The agent then forwards this data to the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manager for analysis and centralized monitoring.</a:t>
            </a:r>
          </a:p>
        </p:txBody>
      </p:sp>
      <p:sp>
        <p:nvSpPr>
          <p:cNvPr id="11" name="Oval 10">
            <a:extLst>
              <a:ext uri="{FF2B5EF4-FFF2-40B4-BE49-F238E27FC236}">
                <a16:creationId xmlns:a16="http://schemas.microsoft.com/office/drawing/2014/main" id="{643ADB4A-39A5-B6C0-9A26-F8D58B3514AF}"/>
              </a:ext>
            </a:extLst>
          </p:cNvPr>
          <p:cNvSpPr/>
          <p:nvPr/>
        </p:nvSpPr>
        <p:spPr>
          <a:xfrm>
            <a:off x="8982209" y="5832822"/>
            <a:ext cx="469726" cy="46777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0C8ABBE-F027-384A-343F-C3F9E25786E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TextBox 11">
            <a:extLst>
              <a:ext uri="{FF2B5EF4-FFF2-40B4-BE49-F238E27FC236}">
                <a16:creationId xmlns:a16="http://schemas.microsoft.com/office/drawing/2014/main" id="{D793BFB2-9D6F-4504-B65E-56090A0EFC86}"/>
              </a:ext>
            </a:extLst>
          </p:cNvPr>
          <p:cNvSpPr txBox="1"/>
          <p:nvPr/>
        </p:nvSpPr>
        <p:spPr>
          <a:xfrm>
            <a:off x="7766137" y="837153"/>
            <a:ext cx="3037562" cy="1046440"/>
          </a:xfrm>
          <a:prstGeom prst="rect">
            <a:avLst/>
          </a:prstGeom>
          <a:noFill/>
        </p:spPr>
        <p:txBody>
          <a:bodyPr wrap="square" rtlCol="0">
            <a:spAutoFit/>
          </a:bodyPr>
          <a:lstStyle/>
          <a:p>
            <a:r>
              <a:rPr lang="en-US" sz="3200" dirty="0" err="1">
                <a:solidFill>
                  <a:schemeClr val="bg1"/>
                </a:solidFill>
                <a:latin typeface="Bookman Old Style" panose="02050604050505020204" pitchFamily="18" charset="0"/>
              </a:rPr>
              <a:t>Wazuh</a:t>
            </a:r>
            <a:r>
              <a:rPr lang="en-US" sz="3200" dirty="0">
                <a:solidFill>
                  <a:schemeClr val="bg1"/>
                </a:solidFill>
                <a:latin typeface="Bookman Old Style" panose="02050604050505020204" pitchFamily="18" charset="0"/>
              </a:rPr>
              <a:t> Agent</a:t>
            </a:r>
            <a:endParaRPr lang="en-US" sz="3200" i="0" dirty="0">
              <a:solidFill>
                <a:schemeClr val="bg1"/>
              </a:solidFill>
              <a:effectLst/>
              <a:latin typeface="Bookman Old Style" panose="02050604050505020204" pitchFamily="18" charset="0"/>
            </a:endParaRPr>
          </a:p>
          <a:p>
            <a:r>
              <a:rPr lang="en-US" sz="3000" dirty="0">
                <a:solidFill>
                  <a:schemeClr val="bg1"/>
                </a:solidFill>
                <a:latin typeface="Bookman Old Style" panose="02050604050505020204" pitchFamily="18" charset="0"/>
              </a:rPr>
              <a:t> </a:t>
            </a:r>
          </a:p>
        </p:txBody>
      </p:sp>
      <p:sp>
        <p:nvSpPr>
          <p:cNvPr id="13" name="TextBox 12">
            <a:extLst>
              <a:ext uri="{FF2B5EF4-FFF2-40B4-BE49-F238E27FC236}">
                <a16:creationId xmlns:a16="http://schemas.microsoft.com/office/drawing/2014/main" id="{01D88A09-2BE7-4E93-A352-E0C06E5CABF6}"/>
              </a:ext>
            </a:extLst>
          </p:cNvPr>
          <p:cNvSpPr txBox="1"/>
          <p:nvPr/>
        </p:nvSpPr>
        <p:spPr>
          <a:xfrm>
            <a:off x="7179504" y="1595237"/>
            <a:ext cx="4075135" cy="3600986"/>
          </a:xfrm>
          <a:prstGeom prst="rect">
            <a:avLst/>
          </a:prstGeom>
          <a:noFill/>
        </p:spPr>
        <p:txBody>
          <a:bodyPr wrap="square" rtlCol="0">
            <a:spAutoFit/>
          </a:bodyPr>
          <a:lstStyle/>
          <a:p>
            <a:pPr marL="285750" indent="-285750">
              <a:buFont typeface="Arial" panose="020B0604020202020204" pitchFamily="34" charset="0"/>
              <a:buChar char="•"/>
            </a:pPr>
            <a:r>
              <a:rPr lang="en-US" sz="1900" dirty="0">
                <a:solidFill>
                  <a:schemeClr val="bg1"/>
                </a:solidFill>
                <a:latin typeface="Sitka Heading" pitchFamily="2" charset="0"/>
              </a:rPr>
              <a:t>The </a:t>
            </a:r>
            <a:r>
              <a:rPr lang="en-US" sz="1900" dirty="0" err="1">
                <a:solidFill>
                  <a:schemeClr val="bg1"/>
                </a:solidFill>
                <a:latin typeface="Sitka Heading" pitchFamily="2" charset="0"/>
              </a:rPr>
              <a:t>Wazuh</a:t>
            </a:r>
            <a:r>
              <a:rPr lang="en-US" sz="1900" dirty="0">
                <a:solidFill>
                  <a:schemeClr val="bg1"/>
                </a:solidFill>
                <a:latin typeface="Sitka Heading" panose="02000505000000020004" pitchFamily="2" charset="0"/>
              </a:rPr>
              <a:t> agent is a lightweight software component installed on endpoints within a network to monitor security events and collect relevant data. </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It works by continuously gathering information about system activity, such as log files, configurations, and system calls.</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The agent then forwards this data to the </a:t>
            </a:r>
            <a:r>
              <a:rPr lang="en-US" sz="1900" dirty="0" err="1">
                <a:solidFill>
                  <a:schemeClr val="bg1"/>
                </a:solidFill>
                <a:latin typeface="Sitka Heading" pitchFamily="2" charset="0"/>
              </a:rPr>
              <a:t>Wazuh</a:t>
            </a:r>
            <a:r>
              <a:rPr lang="en-US" sz="1900" dirty="0">
                <a:solidFill>
                  <a:schemeClr val="bg1"/>
                </a:solidFill>
                <a:latin typeface="Sitka Heading" pitchFamily="2" charset="0"/>
              </a:rPr>
              <a:t> manager for analysis and centralized monitoring.</a:t>
            </a:r>
          </a:p>
        </p:txBody>
      </p:sp>
      <p:sp>
        <p:nvSpPr>
          <p:cNvPr id="15" name="TextBox 14">
            <a:extLst>
              <a:ext uri="{FF2B5EF4-FFF2-40B4-BE49-F238E27FC236}">
                <a16:creationId xmlns:a16="http://schemas.microsoft.com/office/drawing/2014/main" id="{AFC3414D-89D5-4222-B25B-159065BD8554}"/>
              </a:ext>
            </a:extLst>
          </p:cNvPr>
          <p:cNvSpPr txBox="1"/>
          <p:nvPr/>
        </p:nvSpPr>
        <p:spPr>
          <a:xfrm>
            <a:off x="1496618" y="837686"/>
            <a:ext cx="3374200" cy="553998"/>
          </a:xfrm>
          <a:prstGeom prst="rect">
            <a:avLst/>
          </a:prstGeom>
          <a:noFill/>
        </p:spPr>
        <p:txBody>
          <a:bodyPr wrap="square" rtlCol="0">
            <a:spAutoFit/>
          </a:bodyPr>
          <a:lstStyle/>
          <a:p>
            <a:r>
              <a:rPr lang="en-US" sz="3000" dirty="0" err="1">
                <a:solidFill>
                  <a:schemeClr val="bg1"/>
                </a:solidFill>
                <a:latin typeface="Bookman Old Style" panose="02050604050505020204" pitchFamily="18" charset="0"/>
              </a:rPr>
              <a:t>Wazuh</a:t>
            </a:r>
            <a:r>
              <a:rPr lang="en-US" sz="3000" dirty="0">
                <a:solidFill>
                  <a:schemeClr val="bg1"/>
                </a:solidFill>
                <a:latin typeface="Bookman Old Style" panose="02050604050505020204" pitchFamily="18" charset="0"/>
              </a:rPr>
              <a:t> Manager</a:t>
            </a:r>
            <a:r>
              <a:rPr lang="en-US" sz="3000" dirty="0">
                <a:latin typeface="Bookman Old Style" panose="02050604050505020204" pitchFamily="18" charset="0"/>
              </a:rPr>
              <a:t> </a:t>
            </a:r>
          </a:p>
        </p:txBody>
      </p:sp>
      <p:sp>
        <p:nvSpPr>
          <p:cNvPr id="16" name="TextBox 15">
            <a:extLst>
              <a:ext uri="{FF2B5EF4-FFF2-40B4-BE49-F238E27FC236}">
                <a16:creationId xmlns:a16="http://schemas.microsoft.com/office/drawing/2014/main" id="{E21B112C-472F-4437-8C1C-BC18ADCDA2D3}"/>
              </a:ext>
            </a:extLst>
          </p:cNvPr>
          <p:cNvSpPr txBox="1"/>
          <p:nvPr/>
        </p:nvSpPr>
        <p:spPr>
          <a:xfrm>
            <a:off x="1083501" y="1390389"/>
            <a:ext cx="4058433" cy="3893374"/>
          </a:xfrm>
          <a:prstGeom prst="rect">
            <a:avLst/>
          </a:prstGeom>
          <a:noFill/>
        </p:spPr>
        <p:txBody>
          <a:bodyPr wrap="square" rtlCol="0">
            <a:spAutoFit/>
          </a:bodyPr>
          <a:lstStyle/>
          <a:p>
            <a:pPr marL="285750" indent="-285750">
              <a:buFont typeface="Arial" panose="020B0604020202020204" pitchFamily="34" charset="0"/>
              <a:buChar char="•"/>
            </a:pPr>
            <a:r>
              <a:rPr lang="en-US" sz="1900" dirty="0">
                <a:solidFill>
                  <a:schemeClr val="bg1"/>
                </a:solidFill>
                <a:latin typeface="Sitka Heading" panose="02000505000000020004" pitchFamily="2" charset="0"/>
              </a:rPr>
              <a:t>The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manager is a key component of the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platform, responsible for centralized management and coordination of security monitoring activities.</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It collects and analyzes data from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agents deployed across an environment, processes security events, and provides centralized visibility and control. </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The manager also facilitates alerting, logging, and reporting functionalities</a:t>
            </a:r>
          </a:p>
        </p:txBody>
      </p:sp>
    </p:spTree>
    <p:extLst>
      <p:ext uri="{BB962C8B-B14F-4D97-AF65-F5344CB8AC3E}">
        <p14:creationId xmlns:p14="http://schemas.microsoft.com/office/powerpoint/2010/main" val="117374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77081F1-4A39-C78F-BEB4-1599468A03A5}"/>
              </a:ext>
            </a:extLst>
          </p:cNvPr>
          <p:cNvSpPr txBox="1"/>
          <p:nvPr/>
        </p:nvSpPr>
        <p:spPr>
          <a:xfrm>
            <a:off x="347632" y="643467"/>
            <a:ext cx="4620584" cy="4567137"/>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kern="1200" dirty="0">
                <a:solidFill>
                  <a:schemeClr val="tx1"/>
                </a:solidFill>
                <a:latin typeface="Aharoni" panose="02010803020104030203" pitchFamily="2" charset="-79"/>
                <a:ea typeface="+mj-ea"/>
                <a:cs typeface="Aharoni" panose="02010803020104030203" pitchFamily="2" charset="-79"/>
              </a:rPr>
              <a:t>Let's get into the complexities of the </a:t>
            </a:r>
            <a:r>
              <a:rPr lang="en-US" sz="4400" kern="1200" dirty="0" err="1">
                <a:solidFill>
                  <a:schemeClr val="tx1"/>
                </a:solidFill>
                <a:latin typeface="Aharoni" panose="02010803020104030203" pitchFamily="2" charset="-79"/>
                <a:ea typeface="+mj-ea"/>
                <a:cs typeface="Aharoni" panose="02010803020104030203" pitchFamily="2" charset="-79"/>
              </a:rPr>
              <a:t>Wazuh</a:t>
            </a:r>
            <a:r>
              <a:rPr lang="en-US" sz="4400" kern="1200" dirty="0">
                <a:solidFill>
                  <a:schemeClr val="tx1"/>
                </a:solidFill>
                <a:latin typeface="Aharoni" panose="02010803020104030203" pitchFamily="2" charset="-79"/>
                <a:ea typeface="+mj-ea"/>
                <a:cs typeface="Aharoni" panose="02010803020104030203" pitchFamily="2" charset="-79"/>
              </a:rPr>
              <a:t>.</a:t>
            </a:r>
          </a:p>
        </p:txBody>
      </p:sp>
      <p:pic>
        <p:nvPicPr>
          <p:cNvPr id="6" name="Graphic 5" descr="Laptop Secure">
            <a:extLst>
              <a:ext uri="{FF2B5EF4-FFF2-40B4-BE49-F238E27FC236}">
                <a16:creationId xmlns:a16="http://schemas.microsoft.com/office/drawing/2014/main" id="{2BA63F1D-F6CC-89A3-B4F7-E78E609450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253" y="957860"/>
            <a:ext cx="4942280" cy="4942280"/>
          </a:xfrm>
          <a:prstGeom prst="rect">
            <a:avLst/>
          </a:prstGeom>
        </p:spPr>
      </p:pic>
      <p:sp>
        <p:nvSpPr>
          <p:cNvPr id="8" name="TextBox 7">
            <a:extLst>
              <a:ext uri="{FF2B5EF4-FFF2-40B4-BE49-F238E27FC236}">
                <a16:creationId xmlns:a16="http://schemas.microsoft.com/office/drawing/2014/main" id="{65013A7B-A848-F381-18CD-731652B56722}"/>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Tree>
    <p:extLst>
      <p:ext uri="{BB962C8B-B14F-4D97-AF65-F5344CB8AC3E}">
        <p14:creationId xmlns:p14="http://schemas.microsoft.com/office/powerpoint/2010/main" val="4022774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extBox 1">
            <a:extLst>
              <a:ext uri="{FF2B5EF4-FFF2-40B4-BE49-F238E27FC236}">
                <a16:creationId xmlns:a16="http://schemas.microsoft.com/office/drawing/2014/main" id="{2FF7525D-464C-CC8E-50CC-6BF452773C0F}"/>
              </a:ext>
            </a:extLst>
          </p:cNvPr>
          <p:cNvGraphicFramePr/>
          <p:nvPr>
            <p:extLst>
              <p:ext uri="{D42A27DB-BD31-4B8C-83A1-F6EECF244321}">
                <p14:modId xmlns:p14="http://schemas.microsoft.com/office/powerpoint/2010/main" val="37886767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E195101-24DF-A837-528E-5C9322C36828}"/>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0" name="Picture 9">
            <a:extLst>
              <a:ext uri="{FF2B5EF4-FFF2-40B4-BE49-F238E27FC236}">
                <a16:creationId xmlns:a16="http://schemas.microsoft.com/office/drawing/2014/main" id="{229DB748-0B0D-4A02-A783-2B90C5A411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4186" y="-17586"/>
            <a:ext cx="4203628" cy="1684190"/>
          </a:xfrm>
          <a:prstGeom prst="rect">
            <a:avLst/>
          </a:prstGeom>
        </p:spPr>
      </p:pic>
    </p:spTree>
    <p:extLst>
      <p:ext uri="{BB962C8B-B14F-4D97-AF65-F5344CB8AC3E}">
        <p14:creationId xmlns:p14="http://schemas.microsoft.com/office/powerpoint/2010/main" val="2556126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E41D0-C2AE-E7AD-164B-DE3C49D47CF3}"/>
              </a:ext>
            </a:extLst>
          </p:cNvPr>
          <p:cNvSpPr>
            <a:spLocks noGrp="1"/>
          </p:cNvSpPr>
          <p:nvPr>
            <p:ph type="title"/>
          </p:nvPr>
        </p:nvSpPr>
        <p:spPr>
          <a:xfrm>
            <a:off x="838200" y="870769"/>
            <a:ext cx="10506456" cy="916359"/>
          </a:xfrm>
        </p:spPr>
        <p:txBody>
          <a:bodyPr anchor="b">
            <a:noAutofit/>
          </a:bodyPr>
          <a:lstStyle/>
          <a:p>
            <a:r>
              <a:rPr lang="en-US" sz="3500" dirty="0">
                <a:latin typeface="Bahnschrift SemiBold" panose="020B0502040204020203" pitchFamily="34" charset="0"/>
              </a:rPr>
              <a:t>Essential Services in the </a:t>
            </a:r>
            <a:r>
              <a:rPr lang="en-US" sz="3500" dirty="0" err="1">
                <a:latin typeface="Bahnschrift SemiBold" panose="020B0502040204020203" pitchFamily="34" charset="0"/>
              </a:rPr>
              <a:t>Wazuh</a:t>
            </a:r>
            <a:r>
              <a:rPr lang="en-US" sz="3500" dirty="0">
                <a:latin typeface="Bahnschrift SemiBold" panose="020B0502040204020203" pitchFamily="34" charset="0"/>
              </a:rPr>
              <a:t> Ecosystem :</a:t>
            </a:r>
            <a:br>
              <a:rPr lang="en-US" sz="3500" dirty="0">
                <a:latin typeface="Bahnschrift SemiBold" panose="020B0502040204020203" pitchFamily="34" charset="0"/>
              </a:rPr>
            </a:br>
            <a:endParaRPr lang="en-US" sz="3500" dirty="0">
              <a:latin typeface="Bahnschrift SemiBold" panose="020B0502040204020203" pitchFamily="34" charset="0"/>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FCFDAE6-CB0A-C3A5-0C87-FC86CE7EEFB5}"/>
              </a:ext>
            </a:extLst>
          </p:cNvPr>
          <p:cNvGraphicFramePr>
            <a:graphicFrameLocks noGrp="1"/>
          </p:cNvGraphicFramePr>
          <p:nvPr>
            <p:ph idx="1"/>
            <p:extLst>
              <p:ext uri="{D42A27DB-BD31-4B8C-83A1-F6EECF244321}">
                <p14:modId xmlns:p14="http://schemas.microsoft.com/office/powerpoint/2010/main" val="201606788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145B7CA-0B26-D5D7-06EA-C37AEB53289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Tree>
    <p:extLst>
      <p:ext uri="{BB962C8B-B14F-4D97-AF65-F5344CB8AC3E}">
        <p14:creationId xmlns:p14="http://schemas.microsoft.com/office/powerpoint/2010/main" val="3355260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6D7DB-D225-E6E9-2E90-7B6C2F9A1D99}"/>
              </a:ext>
            </a:extLst>
          </p:cNvPr>
          <p:cNvSpPr>
            <a:spLocks noGrp="1"/>
          </p:cNvSpPr>
          <p:nvPr>
            <p:ph type="title"/>
          </p:nvPr>
        </p:nvSpPr>
        <p:spPr>
          <a:xfrm>
            <a:off x="557433" y="2315895"/>
            <a:ext cx="4837529" cy="1148276"/>
          </a:xfrm>
        </p:spPr>
        <p:txBody>
          <a:bodyPr anchor="t">
            <a:normAutofit/>
          </a:bodyPr>
          <a:lstStyle/>
          <a:p>
            <a:r>
              <a:rPr lang="en-US" sz="3500" dirty="0">
                <a:latin typeface="Amasis MT Pro Black" panose="02040A04050005020304" pitchFamily="18" charset="0"/>
                <a:ea typeface="ADLaM Display" panose="02010000000000000000" pitchFamily="2" charset="0"/>
                <a:cs typeface="ADLaM Display" panose="02010000000000000000" pitchFamily="2" charset="0"/>
              </a:rPr>
              <a:t>Installation guide </a:t>
            </a:r>
            <a:br>
              <a:rPr lang="en-US" sz="3500" dirty="0">
                <a:latin typeface="Amasis MT Pro Black" panose="02040A04050005020304" pitchFamily="18" charset="0"/>
                <a:ea typeface="ADLaM Display" panose="02010000000000000000" pitchFamily="2" charset="0"/>
                <a:cs typeface="ADLaM Display" panose="02010000000000000000" pitchFamily="2" charset="0"/>
              </a:rPr>
            </a:br>
            <a:r>
              <a:rPr lang="en-US" sz="3500" dirty="0">
                <a:latin typeface="Amasis MT Pro Black" panose="02040A04050005020304" pitchFamily="18" charset="0"/>
                <a:ea typeface="ADLaM Display" panose="02010000000000000000" pitchFamily="2" charset="0"/>
                <a:cs typeface="ADLaM Display" panose="02010000000000000000" pitchFamily="2" charset="0"/>
              </a:rPr>
              <a:t>Of </a:t>
            </a:r>
            <a:r>
              <a:rPr lang="en-US" sz="3500" dirty="0" err="1">
                <a:latin typeface="Amasis MT Pro Black" panose="02040A04050005020304" pitchFamily="18" charset="0"/>
                <a:ea typeface="ADLaM Display" panose="02010000000000000000" pitchFamily="2" charset="0"/>
                <a:cs typeface="ADLaM Display" panose="02010000000000000000" pitchFamily="2" charset="0"/>
              </a:rPr>
              <a:t>Wazuh</a:t>
            </a:r>
            <a:r>
              <a:rPr lang="en-US" sz="3500" dirty="0">
                <a:latin typeface="Amasis MT Pro Black" panose="02040A04050005020304" pitchFamily="18" charset="0"/>
                <a:ea typeface="ADLaM Display" panose="02010000000000000000" pitchFamily="2" charset="0"/>
                <a:cs typeface="ADLaM Display" panose="02010000000000000000" pitchFamily="2" charset="0"/>
              </a:rPr>
              <a:t> </a:t>
            </a:r>
          </a:p>
        </p:txBody>
      </p:sp>
      <p:grpSp>
        <p:nvGrpSpPr>
          <p:cNvPr id="19" name="Group 1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14E45DFB-FF70-2FE1-BCD9-641684808A2D}"/>
              </a:ext>
            </a:extLst>
          </p:cNvPr>
          <p:cNvSpPr>
            <a:spLocks noGrp="1"/>
          </p:cNvSpPr>
          <p:nvPr>
            <p:ph idx="1"/>
          </p:nvPr>
        </p:nvSpPr>
        <p:spPr>
          <a:xfrm>
            <a:off x="5656218" y="1463039"/>
            <a:ext cx="5542387" cy="4300447"/>
          </a:xfrm>
        </p:spPr>
        <p:txBody>
          <a:bodyPr anchor="t">
            <a:normAutofit/>
          </a:bodyPr>
          <a:lstStyle/>
          <a:p>
            <a:r>
              <a:rPr lang="en-US" sz="22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200" dirty="0">
                <a:latin typeface="ADLaM Display" panose="02010000000000000000" pitchFamily="2" charset="0"/>
                <a:ea typeface="ADLaM Display" panose="02010000000000000000" pitchFamily="2" charset="0"/>
                <a:cs typeface="ADLaM Display" panose="02010000000000000000" pitchFamily="2" charset="0"/>
              </a:rPr>
              <a:t> is a security platform that provides unified XDR and SIEM protection for endpoints and cloud workloads.</a:t>
            </a:r>
          </a:p>
          <a:p>
            <a:r>
              <a:rPr lang="en-US" sz="2200" dirty="0">
                <a:latin typeface="ADLaM Display" panose="02010000000000000000" pitchFamily="2" charset="0"/>
                <a:ea typeface="ADLaM Display" panose="02010000000000000000" pitchFamily="2" charset="0"/>
                <a:cs typeface="ADLaM Display" panose="02010000000000000000" pitchFamily="2" charset="0"/>
              </a:rPr>
              <a:t>The solution is composed of a single universal agent and three central components: the </a:t>
            </a:r>
            <a:r>
              <a:rPr lang="en-US" sz="22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200" dirty="0">
                <a:latin typeface="ADLaM Display" panose="02010000000000000000" pitchFamily="2" charset="0"/>
                <a:ea typeface="ADLaM Display" panose="02010000000000000000" pitchFamily="2" charset="0"/>
                <a:cs typeface="ADLaM Display" panose="02010000000000000000" pitchFamily="2" charset="0"/>
              </a:rPr>
              <a:t> server, the </a:t>
            </a:r>
            <a:r>
              <a:rPr lang="en-US" sz="22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200" dirty="0">
                <a:latin typeface="ADLaM Display" panose="02010000000000000000" pitchFamily="2" charset="0"/>
                <a:ea typeface="ADLaM Display" panose="02010000000000000000" pitchFamily="2" charset="0"/>
                <a:cs typeface="ADLaM Display" panose="02010000000000000000" pitchFamily="2" charset="0"/>
              </a:rPr>
              <a:t> indexer, and the </a:t>
            </a:r>
            <a:r>
              <a:rPr lang="en-US" sz="22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200" dirty="0">
                <a:latin typeface="ADLaM Display" panose="02010000000000000000" pitchFamily="2" charset="0"/>
                <a:ea typeface="ADLaM Display" panose="02010000000000000000" pitchFamily="2" charset="0"/>
                <a:cs typeface="ADLaM Display" panose="02010000000000000000" pitchFamily="2" charset="0"/>
              </a:rPr>
              <a:t> dashboard.</a:t>
            </a:r>
          </a:p>
          <a:p>
            <a:r>
              <a:rPr lang="en-US" sz="2200" dirty="0">
                <a:latin typeface="ADLaM Display" panose="02010000000000000000" pitchFamily="2" charset="0"/>
                <a:ea typeface="ADLaM Display" panose="02010000000000000000" pitchFamily="2" charset="0"/>
                <a:cs typeface="ADLaM Display" panose="02010000000000000000" pitchFamily="2" charset="0"/>
              </a:rPr>
              <a:t>This is the installation workflow you will follow:</a:t>
            </a:r>
          </a:p>
        </p:txBody>
      </p:sp>
      <p:sp>
        <p:nvSpPr>
          <p:cNvPr id="7" name="TextBox 6">
            <a:extLst>
              <a:ext uri="{FF2B5EF4-FFF2-40B4-BE49-F238E27FC236}">
                <a16:creationId xmlns:a16="http://schemas.microsoft.com/office/drawing/2014/main" id="{7E7265A8-D63E-8080-D5D6-C09D0DA3F34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4" name="Picture 3">
            <a:extLst>
              <a:ext uri="{FF2B5EF4-FFF2-40B4-BE49-F238E27FC236}">
                <a16:creationId xmlns:a16="http://schemas.microsoft.com/office/drawing/2014/main" id="{C5B97912-4A20-497F-84CD-9D783D1EA182}"/>
              </a:ext>
            </a:extLst>
          </p:cNvPr>
          <p:cNvPicPr>
            <a:picLocks noChangeAspect="1"/>
          </p:cNvPicPr>
          <p:nvPr/>
        </p:nvPicPr>
        <p:blipFill>
          <a:blip r:embed="rId2"/>
          <a:stretch>
            <a:fillRect/>
          </a:stretch>
        </p:blipFill>
        <p:spPr>
          <a:xfrm>
            <a:off x="5310529" y="4676411"/>
            <a:ext cx="6233763" cy="14265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19445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15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EF3B13-BAEF-0E0D-B83C-ECCC89F8A54F}"/>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defTabSz="914400">
              <a:lnSpc>
                <a:spcPct val="90000"/>
              </a:lnSpc>
              <a:spcBef>
                <a:spcPct val="0"/>
              </a:spcBef>
              <a:spcAft>
                <a:spcPts val="600"/>
              </a:spcAft>
            </a:pPr>
            <a:r>
              <a:rPr lang="en-US" sz="2200" kern="1200" dirty="0">
                <a:solidFill>
                  <a:srgbClr val="FFFFFF"/>
                </a:solidFill>
                <a:latin typeface="Amasis MT Pro Black" panose="02040A04050005020304" pitchFamily="18" charset="0"/>
                <a:ea typeface="+mj-ea"/>
                <a:cs typeface="+mj-cs"/>
              </a:rPr>
              <a:t>Let’s Go Through three tier </a:t>
            </a:r>
            <a:r>
              <a:rPr lang="en-US" sz="2200" dirty="0">
                <a:solidFill>
                  <a:srgbClr val="FFFFFF"/>
                </a:solidFill>
                <a:latin typeface="Amasis MT Pro Black" panose="02040A04050005020304" pitchFamily="18" charset="0"/>
                <a:ea typeface="+mj-ea"/>
                <a:cs typeface="+mj-cs"/>
              </a:rPr>
              <a:t>Installation</a:t>
            </a:r>
            <a:r>
              <a:rPr lang="en-US" sz="2200" kern="1200" dirty="0">
                <a:solidFill>
                  <a:srgbClr val="FFFFFF"/>
                </a:solidFill>
                <a:latin typeface="Amasis MT Pro Black" panose="02040A04050005020304" pitchFamily="18" charset="0"/>
                <a:ea typeface="+mj-ea"/>
                <a:cs typeface="+mj-cs"/>
              </a:rPr>
              <a:t> of </a:t>
            </a:r>
            <a:r>
              <a:rPr lang="en-US" sz="2200" dirty="0" err="1">
                <a:solidFill>
                  <a:srgbClr val="FFFFFF"/>
                </a:solidFill>
                <a:latin typeface="Amasis MT Pro Black" panose="02040A04050005020304" pitchFamily="18" charset="0"/>
                <a:ea typeface="+mj-ea"/>
                <a:cs typeface="+mj-cs"/>
              </a:rPr>
              <a:t>Wazuh</a:t>
            </a:r>
            <a:endParaRPr lang="en-US" sz="2200" kern="1200" dirty="0">
              <a:solidFill>
                <a:srgbClr val="FFFFFF"/>
              </a:solidFill>
              <a:latin typeface="Amasis MT Pro Black" panose="02040A04050005020304" pitchFamily="18" charset="0"/>
              <a:ea typeface="+mj-ea"/>
              <a:cs typeface="+mj-cs"/>
            </a:endParaRPr>
          </a:p>
        </p:txBody>
      </p:sp>
      <p:sp>
        <p:nvSpPr>
          <p:cNvPr id="8" name="TextBox 7">
            <a:extLst>
              <a:ext uri="{FF2B5EF4-FFF2-40B4-BE49-F238E27FC236}">
                <a16:creationId xmlns:a16="http://schemas.microsoft.com/office/drawing/2014/main" id="{4A9224C2-F6D9-218D-190E-A9466E47F47B}"/>
              </a:ext>
            </a:extLst>
          </p:cNvPr>
          <p:cNvSpPr txBox="1"/>
          <p:nvPr/>
        </p:nvSpPr>
        <p:spPr>
          <a:xfrm>
            <a:off x="10843708" y="6528816"/>
            <a:ext cx="2146151" cy="246221"/>
          </a:xfrm>
          <a:prstGeom prst="rect">
            <a:avLst/>
          </a:prstGeom>
          <a:noFill/>
        </p:spPr>
        <p:txBody>
          <a:bodyPr wrap="square" rtlCol="0">
            <a:spAutoFit/>
          </a:bodyPr>
          <a:lstStyle/>
          <a:p>
            <a:r>
              <a:rPr lang="en-US" sz="1000" dirty="0">
                <a:solidFill>
                  <a:schemeClr val="bg1"/>
                </a:solidFill>
                <a:latin typeface="Bahnschrift SemiBold" panose="020B0502040204020203" pitchFamily="34" charset="0"/>
              </a:rPr>
              <a:t>By Sunil Upadhyay</a:t>
            </a:r>
          </a:p>
        </p:txBody>
      </p:sp>
      <p:pic>
        <p:nvPicPr>
          <p:cNvPr id="5" name="Picture 4" descr="A screenshot of a computer&#10;&#10;Description automatically generated">
            <a:extLst>
              <a:ext uri="{FF2B5EF4-FFF2-40B4-BE49-F238E27FC236}">
                <a16:creationId xmlns:a16="http://schemas.microsoft.com/office/drawing/2014/main" id="{0ADBD273-9CD2-4424-8E7F-F913B0419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233" y="1441087"/>
            <a:ext cx="7442687" cy="3913992"/>
          </a:xfrm>
          <a:prstGeom prst="rect">
            <a:avLst/>
          </a:prstGeom>
        </p:spPr>
      </p:pic>
    </p:spTree>
    <p:extLst>
      <p:ext uri="{BB962C8B-B14F-4D97-AF65-F5344CB8AC3E}">
        <p14:creationId xmlns:p14="http://schemas.microsoft.com/office/powerpoint/2010/main" val="3278040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62812-117B-F230-0453-EB2B7C77442C}"/>
              </a:ext>
            </a:extLst>
          </p:cNvPr>
          <p:cNvSpPr>
            <a:spLocks noGrp="1"/>
          </p:cNvSpPr>
          <p:nvPr>
            <p:ph type="title"/>
          </p:nvPr>
        </p:nvSpPr>
        <p:spPr>
          <a:xfrm>
            <a:off x="838200" y="370150"/>
            <a:ext cx="10515600" cy="1094740"/>
          </a:xfrm>
        </p:spPr>
        <p:txBody>
          <a:bodyPr vert="horz" lIns="91440" tIns="45720" rIns="91440" bIns="45720" rtlCol="0" anchor="ctr">
            <a:normAutofit/>
          </a:bodyPr>
          <a:lstStyle/>
          <a:p>
            <a:pPr algn="ctr"/>
            <a:r>
              <a:rPr lang="en-US" kern="1200" dirty="0" err="1">
                <a:solidFill>
                  <a:schemeClr val="bg1"/>
                </a:solidFill>
                <a:latin typeface="Amasis MT Pro Black" panose="02040A04050005020304" pitchFamily="18" charset="0"/>
              </a:rPr>
              <a:t>Wazuh</a:t>
            </a:r>
            <a:r>
              <a:rPr lang="en-US" kern="1200" dirty="0">
                <a:solidFill>
                  <a:schemeClr val="bg1"/>
                </a:solidFill>
                <a:latin typeface="Amasis MT Pro Black" panose="02040A04050005020304" pitchFamily="18" charset="0"/>
              </a:rPr>
              <a:t> Indexer</a:t>
            </a:r>
          </a:p>
        </p:txBody>
      </p:sp>
      <p:sp useBgFill="1">
        <p:nvSpPr>
          <p:cNvPr id="18" name="Rectangle 17">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7A1A4-FE35-2D66-DC29-3DD1826F2B8C}"/>
              </a:ext>
            </a:extLst>
          </p:cNvPr>
          <p:cNvSpPr>
            <a:spLocks noGrp="1"/>
          </p:cNvSpPr>
          <p:nvPr>
            <p:ph idx="1"/>
          </p:nvPr>
        </p:nvSpPr>
        <p:spPr>
          <a:xfrm>
            <a:off x="435219" y="2227972"/>
            <a:ext cx="11015297" cy="5166360"/>
          </a:xfrm>
        </p:spPr>
        <p:txBody>
          <a:bodyPr vert="horz" lIns="91440" tIns="45720" rIns="91440" bIns="45720" rtlCol="0" anchor="ctr">
            <a:normAutofit/>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The </a:t>
            </a:r>
            <a:r>
              <a:rPr lang="en-US" sz="20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000" dirty="0">
                <a:latin typeface="ADLaM Display" panose="02010000000000000000" pitchFamily="2" charset="0"/>
                <a:ea typeface="ADLaM Display" panose="02010000000000000000" pitchFamily="2" charset="0"/>
                <a:cs typeface="ADLaM Display" panose="02010000000000000000" pitchFamily="2" charset="0"/>
              </a:rPr>
              <a:t> indexer is a highly scalable, full-text search and analytics engine. </a:t>
            </a:r>
          </a:p>
          <a:p>
            <a:r>
              <a:rPr lang="en-US" sz="2000" dirty="0">
                <a:latin typeface="ADLaM Display" panose="02010000000000000000" pitchFamily="2" charset="0"/>
                <a:ea typeface="ADLaM Display" panose="02010000000000000000" pitchFamily="2" charset="0"/>
                <a:cs typeface="ADLaM Display" panose="02010000000000000000" pitchFamily="2" charset="0"/>
              </a:rPr>
              <a:t>This </a:t>
            </a:r>
            <a:r>
              <a:rPr lang="en-US" sz="20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000" dirty="0">
                <a:latin typeface="ADLaM Display" panose="02010000000000000000" pitchFamily="2" charset="0"/>
                <a:ea typeface="ADLaM Display" panose="02010000000000000000" pitchFamily="2" charset="0"/>
                <a:cs typeface="ADLaM Display" panose="02010000000000000000" pitchFamily="2" charset="0"/>
              </a:rPr>
              <a:t> central component indexes and stores alerts generated by the </a:t>
            </a:r>
            <a:r>
              <a:rPr lang="en-US" sz="20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000" dirty="0">
                <a:latin typeface="ADLaM Display" panose="02010000000000000000" pitchFamily="2" charset="0"/>
                <a:ea typeface="ADLaM Display" panose="02010000000000000000" pitchFamily="2" charset="0"/>
                <a:cs typeface="ADLaM Display" panose="02010000000000000000" pitchFamily="2" charset="0"/>
              </a:rPr>
              <a:t> server and provides near real-time data search and analytics capabilities.</a:t>
            </a:r>
          </a:p>
          <a:p>
            <a:r>
              <a:rPr lang="en-US" sz="2000" dirty="0">
                <a:latin typeface="ADLaM Display" panose="02010000000000000000" pitchFamily="2" charset="0"/>
                <a:ea typeface="ADLaM Display" panose="02010000000000000000" pitchFamily="2" charset="0"/>
                <a:cs typeface="ADLaM Display" panose="02010000000000000000" pitchFamily="2" charset="0"/>
              </a:rPr>
              <a:t>You can install the </a:t>
            </a:r>
            <a:r>
              <a:rPr lang="en-US" sz="20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000" dirty="0">
                <a:latin typeface="ADLaM Display" panose="02010000000000000000" pitchFamily="2" charset="0"/>
                <a:ea typeface="ADLaM Display" panose="02010000000000000000" pitchFamily="2" charset="0"/>
                <a:cs typeface="ADLaM Display" panose="02010000000000000000" pitchFamily="2" charset="0"/>
              </a:rPr>
              <a:t> indexer on a single host. Alternatively, you can install it distributed in multiple nodes, in a cluster configuration. This provides scalability, high availability, and improved performance.</a:t>
            </a:r>
          </a:p>
          <a:p>
            <a:r>
              <a:rPr lang="en-US" sz="2000" b="1" dirty="0">
                <a:latin typeface="ADLaM Display" panose="02010000000000000000" pitchFamily="2" charset="0"/>
                <a:ea typeface="ADLaM Display" panose="02010000000000000000" pitchFamily="2" charset="0"/>
                <a:cs typeface="ADLaM Display" panose="02010000000000000000" pitchFamily="2" charset="0"/>
                <a:hlinkClick r:id="rId2">
                  <a:extLst>
                    <a:ext uri="{A12FA001-AC4F-418D-AE19-62706E023703}">
                      <ahyp:hlinkClr xmlns:ahyp="http://schemas.microsoft.com/office/drawing/2018/hyperlinkcolor" val="tx"/>
                    </a:ext>
                  </a:extLst>
                </a:hlinkClick>
              </a:rPr>
              <a:t>Step-by-step installation:</a:t>
            </a:r>
            <a:r>
              <a:rPr lang="en-US" sz="2000" dirty="0">
                <a:latin typeface="ADLaM Display" panose="02010000000000000000" pitchFamily="2" charset="0"/>
                <a:ea typeface="ADLaM Display" panose="02010000000000000000" pitchFamily="2" charset="0"/>
                <a:cs typeface="ADLaM Display" panose="02010000000000000000" pitchFamily="2" charset="0"/>
              </a:rPr>
              <a:t> Install this component following detailed step-by-step instructions.</a:t>
            </a:r>
          </a:p>
          <a:p>
            <a:r>
              <a:rPr lang="en-US" sz="2000" dirty="0">
                <a:latin typeface="ADLaM Display" panose="02010000000000000000" pitchFamily="2" charset="0"/>
                <a:ea typeface="ADLaM Display" panose="02010000000000000000" pitchFamily="2" charset="0"/>
                <a:cs typeface="ADLaM Display" panose="02010000000000000000" pitchFamily="2" charset="0"/>
              </a:rPr>
              <a:t>The installation process is divided into three stages.</a:t>
            </a:r>
          </a:p>
          <a:p>
            <a:pPr>
              <a:buFont typeface="+mj-lt"/>
              <a:buAutoNum type="arabicPeriod"/>
            </a:pPr>
            <a:r>
              <a:rPr lang="en-US" sz="1500" b="0" i="0" dirty="0">
                <a:solidFill>
                  <a:srgbClr val="FFFFFF"/>
                </a:solidFill>
                <a:effectLst/>
                <a:latin typeface="Manrope"/>
              </a:rPr>
              <a:t>Certificates creation</a:t>
            </a:r>
          </a:p>
          <a:p>
            <a:pPr>
              <a:buFont typeface="+mj-lt"/>
              <a:buAutoNum type="arabicPeriod"/>
            </a:pPr>
            <a:r>
              <a:rPr lang="en-US" sz="1500" b="0" i="0" dirty="0">
                <a:solidFill>
                  <a:srgbClr val="FFFFFF"/>
                </a:solidFill>
                <a:effectLst/>
                <a:latin typeface="Manrope"/>
              </a:rPr>
              <a:t>Nodes installation</a:t>
            </a:r>
          </a:p>
          <a:p>
            <a:pPr>
              <a:buFont typeface="+mj-lt"/>
              <a:buAutoNum type="arabicPeriod"/>
            </a:pPr>
            <a:r>
              <a:rPr lang="en-US" sz="1500" b="0" i="0" dirty="0">
                <a:solidFill>
                  <a:srgbClr val="FFFFFF"/>
                </a:solidFill>
                <a:effectLst/>
                <a:latin typeface="Manrope"/>
              </a:rPr>
              <a:t>Cluster initialization</a:t>
            </a:r>
          </a:p>
          <a:p>
            <a:pPr>
              <a:buFont typeface="Wingdings" panose="05000000000000000000" pitchFamily="2" charset="2"/>
              <a:buChar char="v"/>
            </a:pPr>
            <a:r>
              <a:rPr lang="en-US" sz="2000" b="1" dirty="0"/>
              <a:t>Note </a:t>
            </a:r>
            <a:r>
              <a:rPr lang="en-US" sz="2200" b="1" dirty="0"/>
              <a:t>:</a:t>
            </a:r>
            <a:r>
              <a:rPr lang="en-US" sz="1050" b="1" dirty="0"/>
              <a:t> </a:t>
            </a:r>
            <a:r>
              <a:rPr lang="en-US" sz="2100" dirty="0"/>
              <a:t>You need root user privileges to run all the commands described below.</a:t>
            </a:r>
          </a:p>
          <a:p>
            <a:pPr marL="0" indent="0">
              <a:buNone/>
            </a:pPr>
            <a:br>
              <a:rPr lang="en-US" sz="1050" dirty="0"/>
            </a:br>
            <a:br>
              <a:rPr lang="en-US" sz="1400" dirty="0"/>
            </a:br>
            <a:endParaRPr lang="en-US" sz="2000" dirty="0">
              <a:latin typeface="ADLaM Display" panose="02010000000000000000" pitchFamily="2" charset="0"/>
              <a:ea typeface="ADLaM Display" panose="02010000000000000000" pitchFamily="2" charset="0"/>
              <a:cs typeface="ADLaM Display" panose="02010000000000000000" pitchFamily="2" charset="0"/>
            </a:endParaRP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198CA5AC-9443-41EA-3271-3F0C44386D10}"/>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Tree>
    <p:extLst>
      <p:ext uri="{BB962C8B-B14F-4D97-AF65-F5344CB8AC3E}">
        <p14:creationId xmlns:p14="http://schemas.microsoft.com/office/powerpoint/2010/main" val="1843780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62812-117B-F230-0453-EB2B7C77442C}"/>
              </a:ext>
            </a:extLst>
          </p:cNvPr>
          <p:cNvSpPr>
            <a:spLocks noGrp="1"/>
          </p:cNvSpPr>
          <p:nvPr>
            <p:ph type="title"/>
          </p:nvPr>
        </p:nvSpPr>
        <p:spPr>
          <a:xfrm>
            <a:off x="211016" y="370342"/>
            <a:ext cx="10515600" cy="1094740"/>
          </a:xfrm>
        </p:spPr>
        <p:txBody>
          <a:bodyPr vert="horz" lIns="91440" tIns="45720" rIns="91440" bIns="45720" rtlCol="0" anchor="ctr">
            <a:normAutofit/>
          </a:bodyPr>
          <a:lstStyle/>
          <a:p>
            <a:pPr algn="ctr"/>
            <a:r>
              <a:rPr lang="en-US" kern="1200" dirty="0" err="1">
                <a:solidFill>
                  <a:schemeClr val="bg1"/>
                </a:solidFill>
                <a:latin typeface="Amasis MT Pro Black" panose="02040A04050005020304" pitchFamily="18" charset="0"/>
              </a:rPr>
              <a:t>Wazuh</a:t>
            </a:r>
            <a:r>
              <a:rPr lang="en-US" kern="1200" dirty="0">
                <a:solidFill>
                  <a:schemeClr val="bg1"/>
                </a:solidFill>
                <a:latin typeface="Amasis MT Pro Black" panose="02040A04050005020304" pitchFamily="18" charset="0"/>
              </a:rPr>
              <a:t> Server</a:t>
            </a:r>
          </a:p>
        </p:txBody>
      </p:sp>
      <p:sp useBgFill="1">
        <p:nvSpPr>
          <p:cNvPr id="18" name="Rectangle 17">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29E1A56-8D6D-D827-E08A-E8B55AFD40C0}"/>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Content Placeholder 2">
            <a:extLst>
              <a:ext uri="{FF2B5EF4-FFF2-40B4-BE49-F238E27FC236}">
                <a16:creationId xmlns:a16="http://schemas.microsoft.com/office/drawing/2014/main" id="{F807DF2F-63EF-4BA2-ACA0-27EF11F66514}"/>
              </a:ext>
            </a:extLst>
          </p:cNvPr>
          <p:cNvSpPr>
            <a:spLocks noGrp="1"/>
          </p:cNvSpPr>
          <p:nvPr>
            <p:ph idx="1"/>
          </p:nvPr>
        </p:nvSpPr>
        <p:spPr>
          <a:xfrm>
            <a:off x="211016" y="2503494"/>
            <a:ext cx="11830050" cy="4835571"/>
          </a:xfrm>
        </p:spPr>
        <p:txBody>
          <a:bodyPr vert="horz" lIns="91440" tIns="45720" rIns="91440" bIns="45720" rtlCol="0" anchor="ctr">
            <a:normAutofit/>
          </a:bodyPr>
          <a:lstStyle/>
          <a:p>
            <a:pPr marL="342900" indent="-342900">
              <a:buFont typeface="Arial" panose="020B0604020202020204" pitchFamily="34" charset="0"/>
              <a:buChar char="•"/>
            </a:pPr>
            <a:r>
              <a:rPr lang="en-US" sz="1800" dirty="0">
                <a:latin typeface="ADLaM Display" panose="02010000000000000000"/>
              </a:rPr>
              <a:t>The </a:t>
            </a:r>
            <a:r>
              <a:rPr lang="en-US" sz="1800" dirty="0" err="1">
                <a:latin typeface="ADLaM Display" panose="02010000000000000000"/>
              </a:rPr>
              <a:t>Wazuh</a:t>
            </a:r>
            <a:r>
              <a:rPr lang="en-US" sz="1800" dirty="0">
                <a:latin typeface="ADLaM Display" panose="02010000000000000000"/>
              </a:rPr>
              <a:t> server analyzes the data received from the </a:t>
            </a:r>
            <a:r>
              <a:rPr lang="en-US" sz="1800" dirty="0" err="1">
                <a:latin typeface="ADLaM Display" panose="02010000000000000000"/>
              </a:rPr>
              <a:t>Wazuh</a:t>
            </a:r>
            <a:r>
              <a:rPr lang="en-US" sz="1800" dirty="0">
                <a:latin typeface="ADLaM Display" panose="02010000000000000000"/>
              </a:rPr>
              <a:t> agents, triggering alerts when threats or anomalies are detected. </a:t>
            </a:r>
          </a:p>
          <a:p>
            <a:pPr marL="342900" indent="-342900">
              <a:buFont typeface="Arial" panose="020B0604020202020204" pitchFamily="34" charset="0"/>
              <a:buChar char="•"/>
            </a:pPr>
            <a:r>
              <a:rPr lang="en-US" sz="1800" b="0" i="0" dirty="0">
                <a:effectLst/>
                <a:latin typeface="Manrope"/>
              </a:rPr>
              <a:t> It is also used to remotely manage the agents' configuration and monitor their status.</a:t>
            </a:r>
            <a:endParaRPr lang="en-US" sz="1800" b="0" i="0" dirty="0">
              <a:effectLst/>
              <a:latin typeface="ADLaM Display" panose="02010000000000000000"/>
            </a:endParaRPr>
          </a:p>
          <a:p>
            <a:pPr marL="342900" indent="-342900">
              <a:buFont typeface="Arial" panose="020B0604020202020204" pitchFamily="34" charset="0"/>
              <a:buChar char="•"/>
            </a:pPr>
            <a:r>
              <a:rPr lang="en-US" sz="1800" b="0" i="0" dirty="0">
                <a:effectLst/>
                <a:latin typeface="Manrope"/>
              </a:rPr>
              <a:t>You can install the </a:t>
            </a:r>
            <a:r>
              <a:rPr lang="en-US" sz="1800" b="0" i="0" dirty="0" err="1">
                <a:effectLst/>
                <a:latin typeface="Manrope"/>
              </a:rPr>
              <a:t>Wazuh</a:t>
            </a:r>
            <a:r>
              <a:rPr lang="en-US" sz="1800" b="0" i="0" dirty="0">
                <a:effectLst/>
                <a:latin typeface="Manrope"/>
              </a:rPr>
              <a:t> server on a single host. Alternatively, you can install it distributed in multiple nodes in a cluster configuration.</a:t>
            </a:r>
            <a:endParaRPr lang="en-US" sz="1800" dirty="0">
              <a:latin typeface="ADLaM Display" panose="02010000000000000000"/>
            </a:endParaRPr>
          </a:p>
          <a:p>
            <a:pPr marL="342900" indent="-342900">
              <a:buFont typeface="Arial" panose="020B0604020202020204" pitchFamily="34" charset="0"/>
              <a:buChar char="•"/>
            </a:pPr>
            <a:r>
              <a:rPr lang="en-US" sz="1800" b="0" i="0" dirty="0">
                <a:effectLst/>
                <a:latin typeface="Manrope"/>
              </a:rPr>
              <a:t>Multi-node configurations provide high availability and improved performance. </a:t>
            </a:r>
          </a:p>
          <a:p>
            <a:pPr marL="342900" indent="-342900">
              <a:buFont typeface="Arial" panose="020B0604020202020204" pitchFamily="34" charset="0"/>
              <a:buChar char="•"/>
            </a:pPr>
            <a:r>
              <a:rPr lang="en-US" sz="1800" b="0" i="0" dirty="0">
                <a:effectLst/>
                <a:latin typeface="Manrope"/>
              </a:rPr>
              <a:t>And if combined with a network load balancer an efficient use of its capacity can be achieved.</a:t>
            </a:r>
          </a:p>
          <a:p>
            <a:pPr marL="342900" indent="-342900">
              <a:buFont typeface="Arial" panose="020B0604020202020204" pitchFamily="34" charset="0"/>
              <a:buChar char="•"/>
            </a:pPr>
            <a:r>
              <a:rPr lang="en-US" sz="1800" b="0" i="0" dirty="0">
                <a:effectLst/>
                <a:latin typeface="Manrope"/>
              </a:rPr>
              <a:t>The </a:t>
            </a:r>
            <a:r>
              <a:rPr lang="en-US" sz="1800" b="0" i="0" dirty="0" err="1">
                <a:effectLst/>
                <a:latin typeface="Manrope"/>
              </a:rPr>
              <a:t>Wazuh</a:t>
            </a:r>
            <a:r>
              <a:rPr lang="en-US" sz="1800" b="0" i="0" dirty="0">
                <a:effectLst/>
                <a:latin typeface="Manrope"/>
              </a:rPr>
              <a:t> server is a central component that includes the </a:t>
            </a:r>
            <a:r>
              <a:rPr lang="en-US" sz="1800" b="0" i="0" dirty="0" err="1">
                <a:effectLst/>
                <a:latin typeface="Manrope"/>
              </a:rPr>
              <a:t>Wazuh</a:t>
            </a:r>
            <a:r>
              <a:rPr lang="en-US" sz="1800" b="0" i="0" dirty="0">
                <a:effectLst/>
                <a:latin typeface="Manrope"/>
              </a:rPr>
              <a:t> manager and </a:t>
            </a:r>
            <a:r>
              <a:rPr lang="en-US" sz="1800" b="0" i="0" dirty="0" err="1">
                <a:effectLst/>
                <a:latin typeface="Manrope"/>
              </a:rPr>
              <a:t>Filebeat</a:t>
            </a:r>
            <a:r>
              <a:rPr lang="en-US" sz="1800" b="0" i="0" dirty="0">
                <a:effectLst/>
                <a:latin typeface="Manrope"/>
              </a:rPr>
              <a:t>.</a:t>
            </a:r>
            <a:endParaRPr lang="en-US" sz="1800" dirty="0">
              <a:latin typeface="Manrope"/>
            </a:endParaRPr>
          </a:p>
          <a:p>
            <a:pPr marL="342900" indent="-342900">
              <a:buFont typeface="Arial" panose="020B0604020202020204" pitchFamily="34" charset="0"/>
              <a:buChar char="•"/>
            </a:pPr>
            <a:r>
              <a:rPr lang="en-US" sz="1800" b="0" i="0" dirty="0">
                <a:effectLst/>
                <a:latin typeface="Manrope"/>
              </a:rPr>
              <a:t>The </a:t>
            </a:r>
            <a:r>
              <a:rPr lang="en-US" sz="1800" b="0" i="0" dirty="0" err="1">
                <a:effectLst/>
                <a:latin typeface="Manrope"/>
              </a:rPr>
              <a:t>Wazuh</a:t>
            </a:r>
            <a:r>
              <a:rPr lang="en-US" sz="1800" b="0" i="0" dirty="0">
                <a:effectLst/>
                <a:latin typeface="Manrope"/>
              </a:rPr>
              <a:t> manager collects and analyzes data from the deployed </a:t>
            </a:r>
            <a:r>
              <a:rPr lang="en-US" sz="1800" b="0" i="0" dirty="0" err="1">
                <a:effectLst/>
                <a:latin typeface="Manrope"/>
              </a:rPr>
              <a:t>Wazuh</a:t>
            </a:r>
            <a:r>
              <a:rPr lang="en-US" sz="1800" b="0" i="0" dirty="0">
                <a:effectLst/>
                <a:latin typeface="Manrope"/>
              </a:rPr>
              <a:t> agents. </a:t>
            </a:r>
          </a:p>
          <a:p>
            <a:pPr marL="342900" indent="-342900">
              <a:buFont typeface="Arial" panose="020B0604020202020204" pitchFamily="34" charset="0"/>
              <a:buChar char="•"/>
            </a:pPr>
            <a:r>
              <a:rPr lang="en-US" sz="1800" b="0" i="0" dirty="0">
                <a:effectLst/>
                <a:latin typeface="Manrope"/>
              </a:rPr>
              <a:t>It triggers alerts when threats or anomalies are detected. </a:t>
            </a:r>
          </a:p>
          <a:p>
            <a:pPr marL="342900" indent="-342900">
              <a:buFont typeface="Arial" panose="020B0604020202020204" pitchFamily="34" charset="0"/>
              <a:buChar char="•"/>
            </a:pPr>
            <a:r>
              <a:rPr lang="en-US" sz="1800" b="0" i="0" dirty="0" err="1">
                <a:effectLst/>
                <a:latin typeface="Manrope"/>
              </a:rPr>
              <a:t>Filebeat</a:t>
            </a:r>
            <a:r>
              <a:rPr lang="en-US" sz="1800" b="0" i="0" dirty="0">
                <a:effectLst/>
                <a:latin typeface="Manrope"/>
              </a:rPr>
              <a:t> securely forwards alerts and archived events to the </a:t>
            </a:r>
            <a:r>
              <a:rPr lang="en-US" sz="1800" b="0" i="0" dirty="0" err="1">
                <a:effectLst/>
                <a:latin typeface="Manrope"/>
              </a:rPr>
              <a:t>Wazuh</a:t>
            </a:r>
            <a:r>
              <a:rPr lang="en-US" sz="1800" b="0" i="0" dirty="0">
                <a:effectLst/>
                <a:latin typeface="Manrope"/>
              </a:rPr>
              <a:t> indexer.</a:t>
            </a:r>
          </a:p>
          <a:p>
            <a:pPr marL="342900" indent="-342900">
              <a:buFont typeface="Arial" panose="020B0604020202020204" pitchFamily="34" charset="0"/>
              <a:buChar char="•"/>
            </a:pPr>
            <a:r>
              <a:rPr lang="en-US" sz="1800" b="1" i="0" u="none" strike="noStrike" dirty="0">
                <a:effectLst/>
                <a:latin typeface="Manrope"/>
                <a:hlinkClick r:id="rId2">
                  <a:extLst>
                    <a:ext uri="{A12FA001-AC4F-418D-AE19-62706E023703}">
                      <ahyp:hlinkClr xmlns:ahyp="http://schemas.microsoft.com/office/drawing/2018/hyperlinkcolor" val="tx"/>
                    </a:ext>
                  </a:extLst>
                </a:hlinkClick>
              </a:rPr>
              <a:t>Step-by-step installation</a:t>
            </a:r>
            <a:r>
              <a:rPr lang="en-US" sz="1800" b="1" i="0" dirty="0">
                <a:effectLst/>
                <a:latin typeface="Manrope"/>
              </a:rPr>
              <a:t>: </a:t>
            </a:r>
            <a:r>
              <a:rPr lang="en-US" sz="1800" b="0" i="0" dirty="0">
                <a:effectLst/>
                <a:latin typeface="Manrope"/>
              </a:rPr>
              <a:t>Install this component following detailed step-by-step instructions.</a:t>
            </a:r>
          </a:p>
          <a:p>
            <a:endParaRPr lang="en-US" sz="1800" dirty="0">
              <a:latin typeface="ADLaM Display" panose="02010000000000000000"/>
            </a:endParaRPr>
          </a:p>
          <a:p>
            <a:endParaRPr lang="en-US" sz="1800" dirty="0">
              <a:latin typeface="ADLaM Display" panose="02010000000000000000" pitchFamily="2" charset="0"/>
              <a:ea typeface="ADLaM Display" panose="02010000000000000000" pitchFamily="2" charset="0"/>
              <a:cs typeface="ADLaM Display" panose="02010000000000000000" pitchFamily="2" charset="0"/>
            </a:endParaRPr>
          </a:p>
          <a:p>
            <a:endParaRPr lang="en-US" sz="1800" dirty="0">
              <a:latin typeface="ADLaM Display" panose="02010000000000000000" pitchFamily="2" charset="0"/>
              <a:ea typeface="ADLaM Display" panose="02010000000000000000" pitchFamily="2" charset="0"/>
              <a:cs typeface="ADLaM Display" panose="02010000000000000000" pitchFamily="2" charset="0"/>
            </a:endParaRPr>
          </a:p>
          <a:p>
            <a:pPr marL="0" indent="0">
              <a:buNone/>
            </a:pPr>
            <a:endParaRPr lang="en-US" sz="18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76908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62812-117B-F230-0453-EB2B7C77442C}"/>
              </a:ext>
            </a:extLst>
          </p:cNvPr>
          <p:cNvSpPr>
            <a:spLocks noGrp="1"/>
          </p:cNvSpPr>
          <p:nvPr>
            <p:ph type="title"/>
          </p:nvPr>
        </p:nvSpPr>
        <p:spPr>
          <a:xfrm>
            <a:off x="180975" y="324353"/>
            <a:ext cx="10515600" cy="1094740"/>
          </a:xfrm>
        </p:spPr>
        <p:txBody>
          <a:bodyPr vert="horz" lIns="91440" tIns="45720" rIns="91440" bIns="45720" rtlCol="0" anchor="ctr">
            <a:normAutofit/>
          </a:bodyPr>
          <a:lstStyle/>
          <a:p>
            <a:pPr algn="ctr"/>
            <a:r>
              <a:rPr lang="en-US" kern="1200" dirty="0" err="1">
                <a:solidFill>
                  <a:schemeClr val="bg1"/>
                </a:solidFill>
                <a:latin typeface="Amasis MT Pro Black" panose="02040A04050005020304" pitchFamily="18" charset="0"/>
              </a:rPr>
              <a:t>Wazuh</a:t>
            </a:r>
            <a:r>
              <a:rPr lang="en-US" kern="1200" dirty="0">
                <a:solidFill>
                  <a:schemeClr val="bg1"/>
                </a:solidFill>
                <a:latin typeface="Amasis MT Pro Black" panose="02040A04050005020304" pitchFamily="18" charset="0"/>
              </a:rPr>
              <a:t> Dashboard</a:t>
            </a:r>
          </a:p>
        </p:txBody>
      </p:sp>
      <p:sp useBgFill="1">
        <p:nvSpPr>
          <p:cNvPr id="18" name="Rectangle 17">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7A1A4-FE35-2D66-DC29-3DD1826F2B8C}"/>
              </a:ext>
            </a:extLst>
          </p:cNvPr>
          <p:cNvSpPr>
            <a:spLocks noGrp="1"/>
          </p:cNvSpPr>
          <p:nvPr>
            <p:ph idx="1"/>
          </p:nvPr>
        </p:nvSpPr>
        <p:spPr>
          <a:xfrm>
            <a:off x="180975" y="1557447"/>
            <a:ext cx="11830050" cy="4835571"/>
          </a:xfrm>
        </p:spPr>
        <p:txBody>
          <a:bodyPr vert="horz" lIns="91440" tIns="45720" rIns="91440" bIns="45720" rtlCol="0" anchor="ctr">
            <a:normAutofit/>
          </a:bodyPr>
          <a:lstStyle/>
          <a:p>
            <a:r>
              <a:rPr lang="en-US" sz="1800" dirty="0">
                <a:latin typeface="ADLaM Display" panose="02010000000000000000" pitchFamily="2" charset="0"/>
                <a:ea typeface="ADLaM Display" panose="02010000000000000000" pitchFamily="2" charset="0"/>
                <a:cs typeface="ADLaM Display" panose="02010000000000000000" pitchFamily="2" charset="0"/>
              </a:rPr>
              <a:t>This central component is a flexible and intuitive web interface for mining, analyzing, and visualizing security data.</a:t>
            </a:r>
          </a:p>
          <a:p>
            <a:r>
              <a:rPr lang="en-US" sz="1800" dirty="0">
                <a:latin typeface="ADLaM Display" panose="02010000000000000000" pitchFamily="2" charset="0"/>
                <a:ea typeface="ADLaM Display" panose="02010000000000000000" pitchFamily="2" charset="0"/>
                <a:cs typeface="ADLaM Display" panose="02010000000000000000" pitchFamily="2" charset="0"/>
              </a:rPr>
              <a:t>It provides out-of-the-box dashboards, allowing you to seamlessly navigate through the user interface.</a:t>
            </a:r>
          </a:p>
          <a:p>
            <a:r>
              <a:rPr lang="en-US" sz="1800" dirty="0">
                <a:latin typeface="ADLaM Display" panose="02010000000000000000" pitchFamily="2" charset="0"/>
                <a:ea typeface="ADLaM Display" panose="02010000000000000000" pitchFamily="2" charset="0"/>
                <a:cs typeface="ADLaM Display" panose="02010000000000000000" pitchFamily="2" charset="0"/>
              </a:rPr>
              <a:t>With the </a:t>
            </a:r>
            <a:r>
              <a:rPr lang="en-US" sz="18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1800" dirty="0">
                <a:latin typeface="ADLaM Display" panose="02010000000000000000" pitchFamily="2" charset="0"/>
                <a:ea typeface="ADLaM Display" panose="02010000000000000000" pitchFamily="2" charset="0"/>
                <a:cs typeface="ADLaM Display" panose="02010000000000000000" pitchFamily="2" charset="0"/>
              </a:rPr>
              <a:t> dashboard, users can visualize security events, detected vulnerabilities, file integrity monitoring data, configuration assessment results, cloud infrastructure monitoring events, and regulatory compliance standards.</a:t>
            </a:r>
          </a:p>
          <a:p>
            <a:r>
              <a:rPr lang="en-US" sz="1800" dirty="0">
                <a:latin typeface="ADLaM Display" panose="02010000000000000000" pitchFamily="2" charset="0"/>
                <a:ea typeface="ADLaM Display" panose="02010000000000000000" pitchFamily="2" charset="0"/>
                <a:cs typeface="ADLaM Display" panose="02010000000000000000" pitchFamily="2" charset="0"/>
              </a:rPr>
              <a:t>The dashboard gives a high-level summary of security alerts, system status, and other important metrics. Users can quickly assess the overall security posture of their environment.</a:t>
            </a:r>
          </a:p>
          <a:p>
            <a:r>
              <a:rPr lang="en-US" sz="1800" dirty="0">
                <a:latin typeface="ADLaM Display" panose="02010000000000000000" pitchFamily="2" charset="0"/>
                <a:ea typeface="ADLaM Display" panose="02010000000000000000" pitchFamily="2" charset="0"/>
                <a:cs typeface="ADLaM Display" panose="02010000000000000000" pitchFamily="2" charset="0"/>
              </a:rPr>
              <a:t>Users can customize the dashboard layout and content according to their specific requirements. They can add or remove widgets, adjust time ranges, and filter data to focus on specific areas of interest.</a:t>
            </a:r>
          </a:p>
          <a:p>
            <a:r>
              <a:rPr lang="en-US" sz="2000" b="1" dirty="0">
                <a:latin typeface="ADLaM Display" panose="02010000000000000000" pitchFamily="2" charset="0"/>
                <a:ea typeface="ADLaM Display" panose="02010000000000000000" pitchFamily="2" charset="0"/>
                <a:cs typeface="ADLaM Display" panose="02010000000000000000" pitchFamily="2" charset="0"/>
                <a:hlinkClick r:id="rId2">
                  <a:extLst>
                    <a:ext uri="{A12FA001-AC4F-418D-AE19-62706E023703}">
                      <ahyp:hlinkClr xmlns:ahyp="http://schemas.microsoft.com/office/drawing/2018/hyperlinkcolor" val="tx"/>
                    </a:ext>
                  </a:extLst>
                </a:hlinkClick>
              </a:rPr>
              <a:t>Step-by-step installation</a:t>
            </a:r>
            <a:r>
              <a:rPr lang="en-US" sz="2000" b="1" dirty="0">
                <a:latin typeface="ADLaM Display" panose="02010000000000000000" pitchFamily="2" charset="0"/>
                <a:ea typeface="ADLaM Display" panose="02010000000000000000" pitchFamily="2" charset="0"/>
                <a:cs typeface="ADLaM Display" panose="02010000000000000000" pitchFamily="2" charset="0"/>
              </a:rPr>
              <a:t>: </a:t>
            </a:r>
            <a:r>
              <a:rPr lang="en-US" sz="1800" dirty="0">
                <a:latin typeface="ADLaM Display" panose="02010000000000000000" pitchFamily="2" charset="0"/>
                <a:ea typeface="ADLaM Display" panose="02010000000000000000" pitchFamily="2" charset="0"/>
                <a:cs typeface="ADLaM Display" panose="02010000000000000000" pitchFamily="2" charset="0"/>
              </a:rPr>
              <a:t>Install this component following detailed step-by-step instructions.</a:t>
            </a:r>
          </a:p>
          <a:p>
            <a:pPr marL="0" indent="0">
              <a:buNone/>
            </a:pPr>
            <a:endParaRPr lang="en-US" sz="1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79C0903C-F6BC-B7BE-4DF8-0C23FBEDCE49}"/>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Tree>
    <p:extLst>
      <p:ext uri="{BB962C8B-B14F-4D97-AF65-F5344CB8AC3E}">
        <p14:creationId xmlns:p14="http://schemas.microsoft.com/office/powerpoint/2010/main" val="164532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1429D97-A7E4-5E6E-6CD1-E421992139B2}"/>
              </a:ext>
            </a:extLst>
          </p:cNvPr>
          <p:cNvSpPr txBox="1"/>
          <p:nvPr/>
        </p:nvSpPr>
        <p:spPr>
          <a:xfrm>
            <a:off x="25873910" y="2971800"/>
            <a:ext cx="914400" cy="914400"/>
          </a:xfrm>
          <a:prstGeom prst="rect">
            <a:avLst/>
          </a:prstGeom>
          <a:noFill/>
        </p:spPr>
        <p:txBody>
          <a:bodyPr wrap="square" rtlCol="0">
            <a:spAutoFit/>
          </a:bodyPr>
          <a:lstStyle/>
          <a:p>
            <a:endParaRPr lang="en-US" dirty="0"/>
          </a:p>
        </p:txBody>
      </p:sp>
      <p:sp>
        <p:nvSpPr>
          <p:cNvPr id="23" name="TextBox 22">
            <a:extLst>
              <a:ext uri="{FF2B5EF4-FFF2-40B4-BE49-F238E27FC236}">
                <a16:creationId xmlns:a16="http://schemas.microsoft.com/office/drawing/2014/main" id="{67944D96-E6E3-3367-CAE6-E504F4AAB7A0}"/>
              </a:ext>
            </a:extLst>
          </p:cNvPr>
          <p:cNvSpPr txBox="1"/>
          <p:nvPr/>
        </p:nvSpPr>
        <p:spPr>
          <a:xfrm>
            <a:off x="5912580" y="5394996"/>
            <a:ext cx="2898588" cy="707886"/>
          </a:xfrm>
          <a:prstGeom prst="rect">
            <a:avLst/>
          </a:prstGeom>
          <a:noFill/>
        </p:spPr>
        <p:txBody>
          <a:bodyPr wrap="square" rtlCol="0">
            <a:spAutoFit/>
          </a:bodyPr>
          <a:lstStyle/>
          <a:p>
            <a:r>
              <a:rPr lang="en-US" sz="4000" dirty="0">
                <a:latin typeface="Algerian" panose="04020705040A02060702" pitchFamily="82" charset="0"/>
                <a:ea typeface="ADLaM Display" panose="02010000000000000000" pitchFamily="2" charset="0"/>
                <a:cs typeface="ADLaM Display" panose="02010000000000000000" pitchFamily="2" charset="0"/>
              </a:rPr>
              <a:t>Step 1</a:t>
            </a:r>
          </a:p>
        </p:txBody>
      </p:sp>
      <p:sp>
        <p:nvSpPr>
          <p:cNvPr id="24" name="TextBox 23">
            <a:extLst>
              <a:ext uri="{FF2B5EF4-FFF2-40B4-BE49-F238E27FC236}">
                <a16:creationId xmlns:a16="http://schemas.microsoft.com/office/drawing/2014/main" id="{395B9B66-B0F7-9F6A-A800-1BEB86FBFC94}"/>
              </a:ext>
            </a:extLst>
          </p:cNvPr>
          <p:cNvSpPr txBox="1"/>
          <p:nvPr/>
        </p:nvSpPr>
        <p:spPr>
          <a:xfrm>
            <a:off x="465776" y="1471353"/>
            <a:ext cx="3415455"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So after setting up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 go to the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 dashboard here you can see we have currently 0 active agents so we are going to add our first agent which is ubuntu agent</a:t>
            </a:r>
          </a:p>
          <a:p>
            <a:pPr marL="285750" indent="-285750">
              <a:buFont typeface="Wingdings" panose="05000000000000000000" pitchFamily="2" charset="2"/>
              <a:buChar char="q"/>
            </a:pPr>
            <a:endParaRPr lang="en-US" dirty="0">
              <a:latin typeface="Aharoni" panose="02010803020104030203" pitchFamily="2" charset="-79"/>
              <a:ea typeface="ADLaM Display" panose="02010000000000000000" pitchFamily="2" charset="0"/>
              <a:cs typeface="Aharoni" panose="02010803020104030203" pitchFamily="2" charset="-79"/>
            </a:endParaRPr>
          </a:p>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So just simply click on add agent and move further next step</a:t>
            </a:r>
          </a:p>
        </p:txBody>
      </p:sp>
      <p:sp>
        <p:nvSpPr>
          <p:cNvPr id="2" name="TextBox 1">
            <a:extLst>
              <a:ext uri="{FF2B5EF4-FFF2-40B4-BE49-F238E27FC236}">
                <a16:creationId xmlns:a16="http://schemas.microsoft.com/office/drawing/2014/main" id="{13C62D23-9C26-6B36-B9AB-CF728538D5AC}"/>
              </a:ext>
            </a:extLst>
          </p:cNvPr>
          <p:cNvSpPr txBox="1"/>
          <p:nvPr/>
        </p:nvSpPr>
        <p:spPr>
          <a:xfrm>
            <a:off x="2438400" y="175846"/>
            <a:ext cx="7315200" cy="477054"/>
          </a:xfrm>
          <a:prstGeom prst="rect">
            <a:avLst/>
          </a:prstGeom>
          <a:noFill/>
        </p:spPr>
        <p:txBody>
          <a:bodyPr wrap="square" rtlCol="0">
            <a:spAutoFit/>
          </a:bodyPr>
          <a:lstStyle/>
          <a:p>
            <a:pPr algn="ctr"/>
            <a:r>
              <a:rPr lang="en-US" sz="2500" dirty="0">
                <a:latin typeface="Amasis MT Pro Black" panose="02040A04050005020304" pitchFamily="18" charset="0"/>
              </a:rPr>
              <a:t>Secure Communication Channels</a:t>
            </a:r>
          </a:p>
        </p:txBody>
      </p:sp>
      <p:sp>
        <p:nvSpPr>
          <p:cNvPr id="6" name="TextBox 5">
            <a:extLst>
              <a:ext uri="{FF2B5EF4-FFF2-40B4-BE49-F238E27FC236}">
                <a16:creationId xmlns:a16="http://schemas.microsoft.com/office/drawing/2014/main" id="{8A7F2CA5-61B6-DDA4-8274-8BC2C8F9B152}"/>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4" name="Picture 3" descr="A screenshot of a computer&#10;&#10;Description automatically generated">
            <a:extLst>
              <a:ext uri="{FF2B5EF4-FFF2-40B4-BE49-F238E27FC236}">
                <a16:creationId xmlns:a16="http://schemas.microsoft.com/office/drawing/2014/main" id="{1D30A30A-D502-4743-A7CB-C36B481CB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913" y="1273030"/>
            <a:ext cx="6538727" cy="367803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88227C9-B8A4-43E5-8731-AE32F511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688" y="1589983"/>
            <a:ext cx="6538726" cy="367803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A30A33F-8962-4CE4-A4C4-B4C6E12FA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55840" y="1589983"/>
            <a:ext cx="6538727" cy="367803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AB08A35-09CB-48F0-9339-32EA7519B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11993" y="1589982"/>
            <a:ext cx="6538727" cy="3678034"/>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308CB6C9-C8F6-4862-9A0A-1F9E6BBA0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40159" y="1589982"/>
            <a:ext cx="6538726" cy="3678034"/>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78C7A6C8-B8FC-48BC-BB66-CE53BE429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8324" y="1471353"/>
            <a:ext cx="6538726" cy="367803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D305AA2A-3479-4400-BB7B-E9284849BE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24477" y="1273031"/>
            <a:ext cx="6538726" cy="3678033"/>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3989A8F5-5B5F-423E-BFC0-0BB79E54F9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980630" y="1273030"/>
            <a:ext cx="6538726" cy="3678034"/>
          </a:xfrm>
          <a:prstGeom prst="rect">
            <a:avLst/>
          </a:prstGeom>
        </p:spPr>
      </p:pic>
    </p:spTree>
    <p:extLst>
      <p:ext uri="{BB962C8B-B14F-4D97-AF65-F5344CB8AC3E}">
        <p14:creationId xmlns:p14="http://schemas.microsoft.com/office/powerpoint/2010/main" val="372159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B945908-26CC-5B84-2E5E-D1978092D240}"/>
              </a:ext>
            </a:extLst>
          </p:cNvPr>
          <p:cNvSpPr/>
          <p:nvPr/>
        </p:nvSpPr>
        <p:spPr>
          <a:xfrm>
            <a:off x="-238539" y="5523139"/>
            <a:ext cx="12732026" cy="178510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D5FA213-D1C2-42C2-8C0F-AC7BC8217C1E}"/>
              </a:ext>
            </a:extLst>
          </p:cNvPr>
          <p:cNvSpPr/>
          <p:nvPr/>
        </p:nvSpPr>
        <p:spPr>
          <a:xfrm>
            <a:off x="-238539" y="-1159566"/>
            <a:ext cx="12732026" cy="246393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9B97D00-E704-91B1-42FF-977C4DE62BC6}"/>
              </a:ext>
            </a:extLst>
          </p:cNvPr>
          <p:cNvSpPr txBox="1"/>
          <p:nvPr/>
        </p:nvSpPr>
        <p:spPr>
          <a:xfrm flipH="1">
            <a:off x="2634791" y="2346807"/>
            <a:ext cx="7998824" cy="1785104"/>
          </a:xfrm>
          <a:prstGeom prst="rect">
            <a:avLst/>
          </a:prstGeom>
          <a:noFill/>
        </p:spPr>
        <p:txBody>
          <a:bodyPr wrap="square" rtlCol="0">
            <a:spAutoFit/>
          </a:bodyPr>
          <a:lstStyle/>
          <a:p>
            <a:r>
              <a:rPr lang="en-US" sz="11000" dirty="0">
                <a:latin typeface="Aharoni" panose="02010803020104030203" pitchFamily="2" charset="-79"/>
                <a:cs typeface="Aharoni" panose="02010803020104030203" pitchFamily="2" charset="-79"/>
              </a:rPr>
              <a:t>WELCOME</a:t>
            </a:r>
          </a:p>
        </p:txBody>
      </p:sp>
      <p:sp>
        <p:nvSpPr>
          <p:cNvPr id="3" name="TextBox 2">
            <a:extLst>
              <a:ext uri="{FF2B5EF4-FFF2-40B4-BE49-F238E27FC236}">
                <a16:creationId xmlns:a16="http://schemas.microsoft.com/office/drawing/2014/main" id="{1D8EAC6B-D85C-5031-195D-37A590A364FF}"/>
              </a:ext>
            </a:extLst>
          </p:cNvPr>
          <p:cNvSpPr txBox="1"/>
          <p:nvPr/>
        </p:nvSpPr>
        <p:spPr>
          <a:xfrm>
            <a:off x="4501662" y="3985282"/>
            <a:ext cx="6400800" cy="477054"/>
          </a:xfrm>
          <a:prstGeom prst="rect">
            <a:avLst/>
          </a:prstGeom>
          <a:noFill/>
        </p:spPr>
        <p:txBody>
          <a:bodyPr wrap="square" rtlCol="0">
            <a:spAutoFit/>
          </a:bodyPr>
          <a:lstStyle/>
          <a:p>
            <a:r>
              <a:rPr lang="en-US" sz="2500" dirty="0">
                <a:latin typeface="Amasis MT Pro Black" panose="02040A04050005020304" pitchFamily="18" charset="0"/>
              </a:rPr>
              <a:t>By Sunil Upadhyay</a:t>
            </a:r>
          </a:p>
        </p:txBody>
      </p:sp>
    </p:spTree>
    <p:extLst>
      <p:ext uri="{BB962C8B-B14F-4D97-AF65-F5344CB8AC3E}">
        <p14:creationId xmlns:p14="http://schemas.microsoft.com/office/powerpoint/2010/main" val="373249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1429D97-A7E4-5E6E-6CD1-E421992139B2}"/>
              </a:ext>
            </a:extLst>
          </p:cNvPr>
          <p:cNvSpPr txBox="1"/>
          <p:nvPr/>
        </p:nvSpPr>
        <p:spPr>
          <a:xfrm>
            <a:off x="25873910" y="2971800"/>
            <a:ext cx="914400" cy="914400"/>
          </a:xfrm>
          <a:prstGeom prst="rect">
            <a:avLst/>
          </a:prstGeom>
          <a:noFill/>
        </p:spPr>
        <p:txBody>
          <a:bodyPr wrap="square" rtlCol="0">
            <a:spAutoFit/>
          </a:bodyPr>
          <a:lstStyle/>
          <a:p>
            <a:endParaRPr lang="en-US" dirty="0"/>
          </a:p>
        </p:txBody>
      </p:sp>
      <p:sp>
        <p:nvSpPr>
          <p:cNvPr id="23" name="TextBox 22">
            <a:extLst>
              <a:ext uri="{FF2B5EF4-FFF2-40B4-BE49-F238E27FC236}">
                <a16:creationId xmlns:a16="http://schemas.microsoft.com/office/drawing/2014/main" id="{67944D96-E6E3-3367-CAE6-E504F4AAB7A0}"/>
              </a:ext>
            </a:extLst>
          </p:cNvPr>
          <p:cNvSpPr txBox="1"/>
          <p:nvPr/>
        </p:nvSpPr>
        <p:spPr>
          <a:xfrm>
            <a:off x="5912580" y="5394996"/>
            <a:ext cx="2898588" cy="707886"/>
          </a:xfrm>
          <a:prstGeom prst="rect">
            <a:avLst/>
          </a:prstGeom>
          <a:noFill/>
        </p:spPr>
        <p:txBody>
          <a:bodyPr wrap="square" rtlCol="0">
            <a:spAutoFit/>
          </a:bodyPr>
          <a:lstStyle/>
          <a:p>
            <a:r>
              <a:rPr lang="en-US" sz="4000" dirty="0">
                <a:latin typeface="Algerian" panose="04020705040A02060702" pitchFamily="82" charset="0"/>
                <a:ea typeface="ADLaM Display" panose="02010000000000000000" pitchFamily="2" charset="0"/>
                <a:cs typeface="ADLaM Display" panose="02010000000000000000" pitchFamily="2" charset="0"/>
              </a:rPr>
              <a:t>Step 2</a:t>
            </a:r>
          </a:p>
        </p:txBody>
      </p:sp>
      <p:sp>
        <p:nvSpPr>
          <p:cNvPr id="24" name="TextBox 23">
            <a:extLst>
              <a:ext uri="{FF2B5EF4-FFF2-40B4-BE49-F238E27FC236}">
                <a16:creationId xmlns:a16="http://schemas.microsoft.com/office/drawing/2014/main" id="{395B9B66-B0F7-9F6A-A800-1BEB86FBFC94}"/>
              </a:ext>
            </a:extLst>
          </p:cNvPr>
          <p:cNvSpPr txBox="1"/>
          <p:nvPr/>
        </p:nvSpPr>
        <p:spPr>
          <a:xfrm>
            <a:off x="644167" y="2508314"/>
            <a:ext cx="3415455"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After entering this new wizard you can see there is an option of deploy a new agent just simply click on that and move forward. </a:t>
            </a:r>
          </a:p>
        </p:txBody>
      </p:sp>
      <p:sp>
        <p:nvSpPr>
          <p:cNvPr id="2" name="TextBox 1">
            <a:extLst>
              <a:ext uri="{FF2B5EF4-FFF2-40B4-BE49-F238E27FC236}">
                <a16:creationId xmlns:a16="http://schemas.microsoft.com/office/drawing/2014/main" id="{13C62D23-9C26-6B36-B9AB-CF728538D5AC}"/>
              </a:ext>
            </a:extLst>
          </p:cNvPr>
          <p:cNvSpPr txBox="1"/>
          <p:nvPr/>
        </p:nvSpPr>
        <p:spPr>
          <a:xfrm>
            <a:off x="2438400" y="175846"/>
            <a:ext cx="7315200" cy="477054"/>
          </a:xfrm>
          <a:prstGeom prst="rect">
            <a:avLst/>
          </a:prstGeom>
          <a:noFill/>
        </p:spPr>
        <p:txBody>
          <a:bodyPr wrap="square" rtlCol="0">
            <a:spAutoFit/>
          </a:bodyPr>
          <a:lstStyle/>
          <a:p>
            <a:pPr algn="ctr"/>
            <a:r>
              <a:rPr lang="en-US" sz="2500" dirty="0">
                <a:latin typeface="Amasis MT Pro Black" panose="02040A04050005020304" pitchFamily="18" charset="0"/>
              </a:rPr>
              <a:t>Secure Communication Channels</a:t>
            </a:r>
          </a:p>
        </p:txBody>
      </p:sp>
      <p:sp>
        <p:nvSpPr>
          <p:cNvPr id="6" name="TextBox 5">
            <a:extLst>
              <a:ext uri="{FF2B5EF4-FFF2-40B4-BE49-F238E27FC236}">
                <a16:creationId xmlns:a16="http://schemas.microsoft.com/office/drawing/2014/main" id="{8A7F2CA5-61B6-DDA4-8274-8BC2C8F9B152}"/>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4" name="Picture 3" descr="A screenshot of a computer&#10;&#10;Description automatically generated">
            <a:extLst>
              <a:ext uri="{FF2B5EF4-FFF2-40B4-BE49-F238E27FC236}">
                <a16:creationId xmlns:a16="http://schemas.microsoft.com/office/drawing/2014/main" id="{1D30A30A-D502-4743-A7CB-C36B481CB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487" y="1340496"/>
            <a:ext cx="6538727" cy="367803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88227C9-B8A4-43E5-8731-AE32F511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061" y="1340497"/>
            <a:ext cx="6538726" cy="367803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A30A33F-8962-4CE4-A4C4-B4C6E12FA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9859" y="1526592"/>
            <a:ext cx="6538727" cy="367803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AB08A35-09CB-48F0-9339-32EA7519B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6012" y="1526591"/>
            <a:ext cx="6538727" cy="3678034"/>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308CB6C9-C8F6-4862-9A0A-1F9E6BBA0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74178" y="1526591"/>
            <a:ext cx="6538726" cy="3678034"/>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78C7A6C8-B8FC-48BC-BB66-CE53BE429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02343" y="1407962"/>
            <a:ext cx="6538726" cy="367803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D305AA2A-3479-4400-BB7B-E9284849BE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58496" y="1209640"/>
            <a:ext cx="6538726" cy="3678033"/>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3989A8F5-5B5F-423E-BFC0-0BB79E54F9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14649" y="1209639"/>
            <a:ext cx="6538726" cy="3678034"/>
          </a:xfrm>
          <a:prstGeom prst="rect">
            <a:avLst/>
          </a:prstGeom>
        </p:spPr>
      </p:pic>
    </p:spTree>
    <p:extLst>
      <p:ext uri="{BB962C8B-B14F-4D97-AF65-F5344CB8AC3E}">
        <p14:creationId xmlns:p14="http://schemas.microsoft.com/office/powerpoint/2010/main" val="1929239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1429D97-A7E4-5E6E-6CD1-E421992139B2}"/>
              </a:ext>
            </a:extLst>
          </p:cNvPr>
          <p:cNvSpPr txBox="1"/>
          <p:nvPr/>
        </p:nvSpPr>
        <p:spPr>
          <a:xfrm>
            <a:off x="25873910" y="2971800"/>
            <a:ext cx="914400" cy="914400"/>
          </a:xfrm>
          <a:prstGeom prst="rect">
            <a:avLst/>
          </a:prstGeom>
          <a:noFill/>
        </p:spPr>
        <p:txBody>
          <a:bodyPr wrap="square" rtlCol="0">
            <a:spAutoFit/>
          </a:bodyPr>
          <a:lstStyle/>
          <a:p>
            <a:endParaRPr lang="en-US" dirty="0"/>
          </a:p>
        </p:txBody>
      </p:sp>
      <p:sp>
        <p:nvSpPr>
          <p:cNvPr id="23" name="TextBox 22">
            <a:extLst>
              <a:ext uri="{FF2B5EF4-FFF2-40B4-BE49-F238E27FC236}">
                <a16:creationId xmlns:a16="http://schemas.microsoft.com/office/drawing/2014/main" id="{67944D96-E6E3-3367-CAE6-E504F4AAB7A0}"/>
              </a:ext>
            </a:extLst>
          </p:cNvPr>
          <p:cNvSpPr txBox="1"/>
          <p:nvPr/>
        </p:nvSpPr>
        <p:spPr>
          <a:xfrm>
            <a:off x="5912580" y="5394996"/>
            <a:ext cx="2898588" cy="1323439"/>
          </a:xfrm>
          <a:prstGeom prst="rect">
            <a:avLst/>
          </a:prstGeom>
          <a:noFill/>
        </p:spPr>
        <p:txBody>
          <a:bodyPr wrap="square" rtlCol="0">
            <a:spAutoFit/>
          </a:bodyPr>
          <a:lstStyle/>
          <a:p>
            <a:r>
              <a:rPr lang="en-US" sz="4000" dirty="0">
                <a:latin typeface="Algerian" panose="04020705040A02060702" pitchFamily="82" charset="0"/>
                <a:ea typeface="ADLaM Display" panose="02010000000000000000" pitchFamily="2" charset="0"/>
                <a:cs typeface="ADLaM Display" panose="02010000000000000000" pitchFamily="2" charset="0"/>
              </a:rPr>
              <a:t>Step 3</a:t>
            </a:r>
          </a:p>
          <a:p>
            <a:endParaRPr lang="en-US" sz="4000" dirty="0">
              <a:latin typeface="Algerian" panose="04020705040A02060702" pitchFamily="82" charset="0"/>
              <a:ea typeface="ADLaM Display" panose="02010000000000000000" pitchFamily="2" charset="0"/>
              <a:cs typeface="ADLaM Display" panose="02010000000000000000" pitchFamily="2" charset="0"/>
            </a:endParaRPr>
          </a:p>
        </p:txBody>
      </p:sp>
      <p:sp>
        <p:nvSpPr>
          <p:cNvPr id="24" name="TextBox 23">
            <a:extLst>
              <a:ext uri="{FF2B5EF4-FFF2-40B4-BE49-F238E27FC236}">
                <a16:creationId xmlns:a16="http://schemas.microsoft.com/office/drawing/2014/main" id="{395B9B66-B0F7-9F6A-A800-1BEB86FBFC94}"/>
              </a:ext>
            </a:extLst>
          </p:cNvPr>
          <p:cNvSpPr txBox="1"/>
          <p:nvPr/>
        </p:nvSpPr>
        <p:spPr>
          <a:xfrm>
            <a:off x="786325" y="1946674"/>
            <a:ext cx="3415455"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Here first of all we have to select the operating system which we have used Ubuntu.</a:t>
            </a:r>
          </a:p>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Then second step is to select the version of the operating system our is 22 so we are selecting 15+</a:t>
            </a:r>
          </a:p>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And third option is choose the architecture so our architecture is 64 bit.</a:t>
            </a:r>
          </a:p>
        </p:txBody>
      </p:sp>
      <p:sp>
        <p:nvSpPr>
          <p:cNvPr id="2" name="TextBox 1">
            <a:extLst>
              <a:ext uri="{FF2B5EF4-FFF2-40B4-BE49-F238E27FC236}">
                <a16:creationId xmlns:a16="http://schemas.microsoft.com/office/drawing/2014/main" id="{13C62D23-9C26-6B36-B9AB-CF728538D5AC}"/>
              </a:ext>
            </a:extLst>
          </p:cNvPr>
          <p:cNvSpPr txBox="1"/>
          <p:nvPr/>
        </p:nvSpPr>
        <p:spPr>
          <a:xfrm>
            <a:off x="2438400" y="175846"/>
            <a:ext cx="7315200" cy="477054"/>
          </a:xfrm>
          <a:prstGeom prst="rect">
            <a:avLst/>
          </a:prstGeom>
          <a:noFill/>
        </p:spPr>
        <p:txBody>
          <a:bodyPr wrap="square" rtlCol="0">
            <a:spAutoFit/>
          </a:bodyPr>
          <a:lstStyle/>
          <a:p>
            <a:pPr algn="ctr"/>
            <a:r>
              <a:rPr lang="en-US" sz="2500" dirty="0">
                <a:latin typeface="Amasis MT Pro Black" panose="02040A04050005020304" pitchFamily="18" charset="0"/>
              </a:rPr>
              <a:t>Secure Communication Channels</a:t>
            </a:r>
          </a:p>
        </p:txBody>
      </p:sp>
      <p:sp>
        <p:nvSpPr>
          <p:cNvPr id="6" name="TextBox 5">
            <a:extLst>
              <a:ext uri="{FF2B5EF4-FFF2-40B4-BE49-F238E27FC236}">
                <a16:creationId xmlns:a16="http://schemas.microsoft.com/office/drawing/2014/main" id="{8A7F2CA5-61B6-DDA4-8274-8BC2C8F9B152}"/>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4" name="Picture 3" descr="A screenshot of a computer&#10;&#10;Description automatically generated">
            <a:extLst>
              <a:ext uri="{FF2B5EF4-FFF2-40B4-BE49-F238E27FC236}">
                <a16:creationId xmlns:a16="http://schemas.microsoft.com/office/drawing/2014/main" id="{1D30A30A-D502-4743-A7CB-C36B481CB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0643" y="1407961"/>
            <a:ext cx="6538727" cy="367803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88227C9-B8A4-43E5-8731-AE32F511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953" y="1407962"/>
            <a:ext cx="6538726" cy="367803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A30A33F-8962-4CE4-A4C4-B4C6E12FA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3880" y="1595208"/>
            <a:ext cx="6538727" cy="367803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AB08A35-09CB-48F0-9339-32EA7519B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9859" y="1554075"/>
            <a:ext cx="6538727" cy="3678034"/>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308CB6C9-C8F6-4862-9A0A-1F9E6BBA0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18025" y="1554075"/>
            <a:ext cx="6538726" cy="3678034"/>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78C7A6C8-B8FC-48BC-BB66-CE53BE429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46190" y="1435446"/>
            <a:ext cx="6538726" cy="367803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D305AA2A-3479-4400-BB7B-E9284849BE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02343" y="1237124"/>
            <a:ext cx="6538726" cy="3678033"/>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3989A8F5-5B5F-423E-BFC0-0BB79E54F9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58496" y="1237123"/>
            <a:ext cx="6538726" cy="3678034"/>
          </a:xfrm>
          <a:prstGeom prst="rect">
            <a:avLst/>
          </a:prstGeom>
        </p:spPr>
      </p:pic>
    </p:spTree>
    <p:extLst>
      <p:ext uri="{BB962C8B-B14F-4D97-AF65-F5344CB8AC3E}">
        <p14:creationId xmlns:p14="http://schemas.microsoft.com/office/powerpoint/2010/main" val="380470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1429D97-A7E4-5E6E-6CD1-E421992139B2}"/>
              </a:ext>
            </a:extLst>
          </p:cNvPr>
          <p:cNvSpPr txBox="1"/>
          <p:nvPr/>
        </p:nvSpPr>
        <p:spPr>
          <a:xfrm>
            <a:off x="25873910" y="2971800"/>
            <a:ext cx="914400" cy="914400"/>
          </a:xfrm>
          <a:prstGeom prst="rect">
            <a:avLst/>
          </a:prstGeom>
          <a:noFill/>
        </p:spPr>
        <p:txBody>
          <a:bodyPr wrap="square" rtlCol="0">
            <a:spAutoFit/>
          </a:bodyPr>
          <a:lstStyle/>
          <a:p>
            <a:endParaRPr lang="en-US" dirty="0"/>
          </a:p>
        </p:txBody>
      </p:sp>
      <p:sp>
        <p:nvSpPr>
          <p:cNvPr id="23" name="TextBox 22">
            <a:extLst>
              <a:ext uri="{FF2B5EF4-FFF2-40B4-BE49-F238E27FC236}">
                <a16:creationId xmlns:a16="http://schemas.microsoft.com/office/drawing/2014/main" id="{67944D96-E6E3-3367-CAE6-E504F4AAB7A0}"/>
              </a:ext>
            </a:extLst>
          </p:cNvPr>
          <p:cNvSpPr txBox="1"/>
          <p:nvPr/>
        </p:nvSpPr>
        <p:spPr>
          <a:xfrm>
            <a:off x="5912580" y="5394996"/>
            <a:ext cx="2898588" cy="707886"/>
          </a:xfrm>
          <a:prstGeom prst="rect">
            <a:avLst/>
          </a:prstGeom>
          <a:noFill/>
        </p:spPr>
        <p:txBody>
          <a:bodyPr wrap="square" rtlCol="0">
            <a:spAutoFit/>
          </a:bodyPr>
          <a:lstStyle/>
          <a:p>
            <a:r>
              <a:rPr lang="en-US" sz="4000" dirty="0">
                <a:latin typeface="Algerian" panose="04020705040A02060702" pitchFamily="82" charset="0"/>
                <a:ea typeface="ADLaM Display" panose="02010000000000000000" pitchFamily="2" charset="0"/>
                <a:cs typeface="ADLaM Display" panose="02010000000000000000" pitchFamily="2" charset="0"/>
              </a:rPr>
              <a:t>Step 4</a:t>
            </a:r>
          </a:p>
        </p:txBody>
      </p:sp>
      <p:sp>
        <p:nvSpPr>
          <p:cNvPr id="24" name="TextBox 23">
            <a:extLst>
              <a:ext uri="{FF2B5EF4-FFF2-40B4-BE49-F238E27FC236}">
                <a16:creationId xmlns:a16="http://schemas.microsoft.com/office/drawing/2014/main" id="{395B9B66-B0F7-9F6A-A800-1BEB86FBFC94}"/>
              </a:ext>
            </a:extLst>
          </p:cNvPr>
          <p:cNvSpPr txBox="1"/>
          <p:nvPr/>
        </p:nvSpPr>
        <p:spPr>
          <a:xfrm>
            <a:off x="811406" y="1951966"/>
            <a:ext cx="3415455"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Now we have to give the </a:t>
            </a:r>
            <a:r>
              <a:rPr lang="en-US" dirty="0" err="1">
                <a:latin typeface="Aharoni" panose="02010803020104030203" pitchFamily="2" charset="-79"/>
                <a:ea typeface="ADLaM Display" panose="02010000000000000000" pitchFamily="2" charset="0"/>
                <a:cs typeface="Aharoni" panose="02010803020104030203" pitchFamily="2" charset="-79"/>
              </a:rPr>
              <a:t>ip</a:t>
            </a:r>
            <a:r>
              <a:rPr lang="en-US" dirty="0">
                <a:latin typeface="Aharoni" panose="02010803020104030203" pitchFamily="2" charset="-79"/>
                <a:ea typeface="ADLaM Display" panose="02010000000000000000" pitchFamily="2" charset="0"/>
                <a:cs typeface="Aharoni" panose="02010803020104030203" pitchFamily="2" charset="-79"/>
              </a:rPr>
              <a:t> address of our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 server so just go into the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 cli mode and do ifconfig and copy paste the </a:t>
            </a:r>
            <a:r>
              <a:rPr lang="en-US" dirty="0" err="1">
                <a:latin typeface="Aharoni" panose="02010803020104030203" pitchFamily="2" charset="-79"/>
                <a:ea typeface="ADLaM Display" panose="02010000000000000000" pitchFamily="2" charset="0"/>
                <a:cs typeface="Aharoni" panose="02010803020104030203" pitchFamily="2" charset="-79"/>
              </a:rPr>
              <a:t>ip</a:t>
            </a:r>
            <a:r>
              <a:rPr lang="en-US" dirty="0">
                <a:latin typeface="Aharoni" panose="02010803020104030203" pitchFamily="2" charset="-79"/>
                <a:ea typeface="ADLaM Display" panose="02010000000000000000" pitchFamily="2" charset="0"/>
                <a:cs typeface="Aharoni" panose="02010803020104030203" pitchFamily="2" charset="-79"/>
              </a:rPr>
              <a:t>.</a:t>
            </a:r>
          </a:p>
          <a:p>
            <a:pPr marL="285750" indent="-285750">
              <a:buFont typeface="Wingdings" panose="05000000000000000000" pitchFamily="2" charset="2"/>
              <a:buChar char="q"/>
            </a:pPr>
            <a:endParaRPr lang="en-US" dirty="0">
              <a:latin typeface="Aharoni" panose="02010803020104030203" pitchFamily="2" charset="-79"/>
              <a:ea typeface="ADLaM Display" panose="02010000000000000000" pitchFamily="2" charset="0"/>
              <a:cs typeface="Aharoni" panose="02010803020104030203" pitchFamily="2" charset="-79"/>
            </a:endParaRPr>
          </a:p>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Give the agent name which we have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-agent</a:t>
            </a:r>
          </a:p>
        </p:txBody>
      </p:sp>
      <p:sp>
        <p:nvSpPr>
          <p:cNvPr id="2" name="TextBox 1">
            <a:extLst>
              <a:ext uri="{FF2B5EF4-FFF2-40B4-BE49-F238E27FC236}">
                <a16:creationId xmlns:a16="http://schemas.microsoft.com/office/drawing/2014/main" id="{13C62D23-9C26-6B36-B9AB-CF728538D5AC}"/>
              </a:ext>
            </a:extLst>
          </p:cNvPr>
          <p:cNvSpPr txBox="1"/>
          <p:nvPr/>
        </p:nvSpPr>
        <p:spPr>
          <a:xfrm>
            <a:off x="2438400" y="175846"/>
            <a:ext cx="7315200" cy="477054"/>
          </a:xfrm>
          <a:prstGeom prst="rect">
            <a:avLst/>
          </a:prstGeom>
          <a:noFill/>
        </p:spPr>
        <p:txBody>
          <a:bodyPr wrap="square" rtlCol="0">
            <a:spAutoFit/>
          </a:bodyPr>
          <a:lstStyle/>
          <a:p>
            <a:pPr algn="ctr"/>
            <a:r>
              <a:rPr lang="en-US" sz="2500" dirty="0">
                <a:latin typeface="Amasis MT Pro Black" panose="02040A04050005020304" pitchFamily="18" charset="0"/>
              </a:rPr>
              <a:t>Secure Communication Channels</a:t>
            </a:r>
          </a:p>
        </p:txBody>
      </p:sp>
      <p:sp>
        <p:nvSpPr>
          <p:cNvPr id="6" name="TextBox 5">
            <a:extLst>
              <a:ext uri="{FF2B5EF4-FFF2-40B4-BE49-F238E27FC236}">
                <a16:creationId xmlns:a16="http://schemas.microsoft.com/office/drawing/2014/main" id="{8A7F2CA5-61B6-DDA4-8274-8BC2C8F9B152}"/>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4" name="Picture 3" descr="A screenshot of a computer&#10;&#10;Description automatically generated">
            <a:extLst>
              <a:ext uri="{FF2B5EF4-FFF2-40B4-BE49-F238E27FC236}">
                <a16:creationId xmlns:a16="http://schemas.microsoft.com/office/drawing/2014/main" id="{1D30A30A-D502-4743-A7CB-C36B481CB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7773" y="1593720"/>
            <a:ext cx="6538727" cy="367803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88227C9-B8A4-43E5-8731-AE32F511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2601" y="1756608"/>
            <a:ext cx="6538726" cy="367803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A30A33F-8962-4CE4-A4C4-B4C6E12FA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3040" y="1716962"/>
            <a:ext cx="6538727" cy="367803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AB08A35-09CB-48F0-9339-32EA7519B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363" y="1544110"/>
            <a:ext cx="6538727" cy="3678034"/>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308CB6C9-C8F6-4862-9A0A-1F9E6BBA0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18025" y="1554075"/>
            <a:ext cx="6538726" cy="3678034"/>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78C7A6C8-B8FC-48BC-BB66-CE53BE429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46190" y="1435446"/>
            <a:ext cx="6538726" cy="367803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D305AA2A-3479-4400-BB7B-E9284849BE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06243" y="1422342"/>
            <a:ext cx="6538726" cy="3678033"/>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3989A8F5-5B5F-423E-BFC0-0BB79E54F9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62396" y="1422341"/>
            <a:ext cx="6538726" cy="367803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4DBB0F3-08F1-4A09-A4D8-26A4E8D6F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21925" y="1716962"/>
            <a:ext cx="6538726" cy="3678034"/>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8E0C9B13-A868-4626-9CA4-4405D3AE11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50090" y="1598333"/>
            <a:ext cx="6538726" cy="3678033"/>
          </a:xfrm>
          <a:prstGeom prst="rect">
            <a:avLst/>
          </a:prstGeom>
        </p:spPr>
      </p:pic>
    </p:spTree>
    <p:extLst>
      <p:ext uri="{BB962C8B-B14F-4D97-AF65-F5344CB8AC3E}">
        <p14:creationId xmlns:p14="http://schemas.microsoft.com/office/powerpoint/2010/main" val="3384991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1429D97-A7E4-5E6E-6CD1-E421992139B2}"/>
              </a:ext>
            </a:extLst>
          </p:cNvPr>
          <p:cNvSpPr txBox="1"/>
          <p:nvPr/>
        </p:nvSpPr>
        <p:spPr>
          <a:xfrm>
            <a:off x="25873910" y="2971800"/>
            <a:ext cx="914400" cy="914400"/>
          </a:xfrm>
          <a:prstGeom prst="rect">
            <a:avLst/>
          </a:prstGeom>
          <a:noFill/>
        </p:spPr>
        <p:txBody>
          <a:bodyPr wrap="square" rtlCol="0">
            <a:spAutoFit/>
          </a:bodyPr>
          <a:lstStyle/>
          <a:p>
            <a:endParaRPr lang="en-US" dirty="0"/>
          </a:p>
        </p:txBody>
      </p:sp>
      <p:sp>
        <p:nvSpPr>
          <p:cNvPr id="23" name="TextBox 22">
            <a:extLst>
              <a:ext uri="{FF2B5EF4-FFF2-40B4-BE49-F238E27FC236}">
                <a16:creationId xmlns:a16="http://schemas.microsoft.com/office/drawing/2014/main" id="{67944D96-E6E3-3367-CAE6-E504F4AAB7A0}"/>
              </a:ext>
            </a:extLst>
          </p:cNvPr>
          <p:cNvSpPr txBox="1"/>
          <p:nvPr/>
        </p:nvSpPr>
        <p:spPr>
          <a:xfrm>
            <a:off x="5912580" y="5394996"/>
            <a:ext cx="2898588" cy="707886"/>
          </a:xfrm>
          <a:prstGeom prst="rect">
            <a:avLst/>
          </a:prstGeom>
          <a:noFill/>
        </p:spPr>
        <p:txBody>
          <a:bodyPr wrap="square" rtlCol="0">
            <a:spAutoFit/>
          </a:bodyPr>
          <a:lstStyle/>
          <a:p>
            <a:r>
              <a:rPr lang="en-US" sz="4000" dirty="0">
                <a:latin typeface="Algerian" panose="04020705040A02060702" pitchFamily="82" charset="0"/>
                <a:ea typeface="ADLaM Display" panose="02010000000000000000" pitchFamily="2" charset="0"/>
                <a:cs typeface="ADLaM Display" panose="02010000000000000000" pitchFamily="2" charset="0"/>
              </a:rPr>
              <a:t>Step 5</a:t>
            </a:r>
          </a:p>
        </p:txBody>
      </p:sp>
      <p:sp>
        <p:nvSpPr>
          <p:cNvPr id="24" name="TextBox 23">
            <a:extLst>
              <a:ext uri="{FF2B5EF4-FFF2-40B4-BE49-F238E27FC236}">
                <a16:creationId xmlns:a16="http://schemas.microsoft.com/office/drawing/2014/main" id="{395B9B66-B0F7-9F6A-A800-1BEB86FBFC94}"/>
              </a:ext>
            </a:extLst>
          </p:cNvPr>
          <p:cNvSpPr txBox="1"/>
          <p:nvPr/>
        </p:nvSpPr>
        <p:spPr>
          <a:xfrm>
            <a:off x="984257" y="2828835"/>
            <a:ext cx="3415455"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Next step is to select the group which we are selecting by default.</a:t>
            </a:r>
          </a:p>
          <a:p>
            <a:endParaRPr lang="en-US" dirty="0">
              <a:latin typeface="Aharoni" panose="02010803020104030203" pitchFamily="2" charset="-79"/>
              <a:ea typeface="ADLaM Display" panose="02010000000000000000" pitchFamily="2" charset="0"/>
              <a:cs typeface="Aharoni" panose="02010803020104030203" pitchFamily="2" charset="-79"/>
            </a:endParaRPr>
          </a:p>
        </p:txBody>
      </p:sp>
      <p:sp>
        <p:nvSpPr>
          <p:cNvPr id="2" name="TextBox 1">
            <a:extLst>
              <a:ext uri="{FF2B5EF4-FFF2-40B4-BE49-F238E27FC236}">
                <a16:creationId xmlns:a16="http://schemas.microsoft.com/office/drawing/2014/main" id="{13C62D23-9C26-6B36-B9AB-CF728538D5AC}"/>
              </a:ext>
            </a:extLst>
          </p:cNvPr>
          <p:cNvSpPr txBox="1"/>
          <p:nvPr/>
        </p:nvSpPr>
        <p:spPr>
          <a:xfrm>
            <a:off x="2438400" y="175846"/>
            <a:ext cx="7315200" cy="477054"/>
          </a:xfrm>
          <a:prstGeom prst="rect">
            <a:avLst/>
          </a:prstGeom>
          <a:noFill/>
        </p:spPr>
        <p:txBody>
          <a:bodyPr wrap="square" rtlCol="0">
            <a:spAutoFit/>
          </a:bodyPr>
          <a:lstStyle/>
          <a:p>
            <a:pPr algn="ctr"/>
            <a:r>
              <a:rPr lang="en-US" sz="2500" dirty="0">
                <a:latin typeface="Amasis MT Pro Black" panose="02040A04050005020304" pitchFamily="18" charset="0"/>
              </a:rPr>
              <a:t>Secure Communication Channels</a:t>
            </a:r>
          </a:p>
        </p:txBody>
      </p:sp>
      <p:sp>
        <p:nvSpPr>
          <p:cNvPr id="6" name="TextBox 5">
            <a:extLst>
              <a:ext uri="{FF2B5EF4-FFF2-40B4-BE49-F238E27FC236}">
                <a16:creationId xmlns:a16="http://schemas.microsoft.com/office/drawing/2014/main" id="{8A7F2CA5-61B6-DDA4-8274-8BC2C8F9B152}"/>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4" name="Picture 3" descr="A screenshot of a computer&#10;&#10;Description automatically generated">
            <a:extLst>
              <a:ext uri="{FF2B5EF4-FFF2-40B4-BE49-F238E27FC236}">
                <a16:creationId xmlns:a16="http://schemas.microsoft.com/office/drawing/2014/main" id="{1D30A30A-D502-4743-A7CB-C36B481CB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8402" y="1593720"/>
            <a:ext cx="6538727" cy="367803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88227C9-B8A4-43E5-8731-AE32F511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281" y="1598332"/>
            <a:ext cx="6538726" cy="367803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A30A33F-8962-4CE4-A4C4-B4C6E12FA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54509" y="1714425"/>
            <a:ext cx="6538727" cy="367803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AB08A35-09CB-48F0-9339-32EA7519B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4491" y="1598331"/>
            <a:ext cx="6538727" cy="3678034"/>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D305AA2A-3479-4400-BB7B-E9284849BE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24164" y="1470762"/>
            <a:ext cx="6538726" cy="3678033"/>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3989A8F5-5B5F-423E-BFC0-0BB79E54F9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1819" y="1470762"/>
            <a:ext cx="6538726" cy="367803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4DBB0F3-08F1-4A09-A4D8-26A4E8D6FA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2927" y="1381935"/>
            <a:ext cx="6538726" cy="3678034"/>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8E0C9B13-A868-4626-9CA4-4405D3AE11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65046" y="1470763"/>
            <a:ext cx="6538726" cy="3678033"/>
          </a:xfrm>
          <a:prstGeom prst="rect">
            <a:avLst/>
          </a:prstGeom>
        </p:spPr>
      </p:pic>
    </p:spTree>
    <p:extLst>
      <p:ext uri="{BB962C8B-B14F-4D97-AF65-F5344CB8AC3E}">
        <p14:creationId xmlns:p14="http://schemas.microsoft.com/office/powerpoint/2010/main" val="177826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1429D97-A7E4-5E6E-6CD1-E421992139B2}"/>
              </a:ext>
            </a:extLst>
          </p:cNvPr>
          <p:cNvSpPr txBox="1"/>
          <p:nvPr/>
        </p:nvSpPr>
        <p:spPr>
          <a:xfrm>
            <a:off x="25873910" y="2971800"/>
            <a:ext cx="914400" cy="914400"/>
          </a:xfrm>
          <a:prstGeom prst="rect">
            <a:avLst/>
          </a:prstGeom>
          <a:noFill/>
        </p:spPr>
        <p:txBody>
          <a:bodyPr wrap="square" rtlCol="0">
            <a:spAutoFit/>
          </a:bodyPr>
          <a:lstStyle/>
          <a:p>
            <a:endParaRPr lang="en-US" dirty="0"/>
          </a:p>
        </p:txBody>
      </p:sp>
      <p:sp>
        <p:nvSpPr>
          <p:cNvPr id="23" name="TextBox 22">
            <a:extLst>
              <a:ext uri="{FF2B5EF4-FFF2-40B4-BE49-F238E27FC236}">
                <a16:creationId xmlns:a16="http://schemas.microsoft.com/office/drawing/2014/main" id="{67944D96-E6E3-3367-CAE6-E504F4AAB7A0}"/>
              </a:ext>
            </a:extLst>
          </p:cNvPr>
          <p:cNvSpPr txBox="1"/>
          <p:nvPr/>
        </p:nvSpPr>
        <p:spPr>
          <a:xfrm>
            <a:off x="5912580" y="5394996"/>
            <a:ext cx="2898588" cy="707886"/>
          </a:xfrm>
          <a:prstGeom prst="rect">
            <a:avLst/>
          </a:prstGeom>
          <a:noFill/>
        </p:spPr>
        <p:txBody>
          <a:bodyPr wrap="square" rtlCol="0">
            <a:spAutoFit/>
          </a:bodyPr>
          <a:lstStyle/>
          <a:p>
            <a:r>
              <a:rPr lang="en-US" sz="4000" dirty="0">
                <a:latin typeface="Algerian" panose="04020705040A02060702" pitchFamily="82" charset="0"/>
                <a:ea typeface="ADLaM Display" panose="02010000000000000000" pitchFamily="2" charset="0"/>
                <a:cs typeface="ADLaM Display" panose="02010000000000000000" pitchFamily="2" charset="0"/>
              </a:rPr>
              <a:t>Step 6</a:t>
            </a:r>
          </a:p>
        </p:txBody>
      </p:sp>
      <p:sp>
        <p:nvSpPr>
          <p:cNvPr id="24" name="TextBox 23">
            <a:extLst>
              <a:ext uri="{FF2B5EF4-FFF2-40B4-BE49-F238E27FC236}">
                <a16:creationId xmlns:a16="http://schemas.microsoft.com/office/drawing/2014/main" id="{395B9B66-B0F7-9F6A-A800-1BEB86FBFC94}"/>
              </a:ext>
            </a:extLst>
          </p:cNvPr>
          <p:cNvSpPr txBox="1"/>
          <p:nvPr/>
        </p:nvSpPr>
        <p:spPr>
          <a:xfrm>
            <a:off x="844297" y="1825752"/>
            <a:ext cx="3415455"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Our last and final step is to just copy this commands which are shown in the picture and run into the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 agent.</a:t>
            </a:r>
          </a:p>
          <a:p>
            <a:pPr marL="285750" indent="-285750">
              <a:buFont typeface="Wingdings" panose="05000000000000000000" pitchFamily="2" charset="2"/>
              <a:buChar char="q"/>
            </a:pPr>
            <a:endParaRPr lang="en-US" dirty="0">
              <a:latin typeface="Aharoni" panose="02010803020104030203" pitchFamily="2" charset="-79"/>
              <a:ea typeface="ADLaM Display" panose="02010000000000000000" pitchFamily="2" charset="0"/>
              <a:cs typeface="Aharoni" panose="02010803020104030203" pitchFamily="2" charset="-79"/>
            </a:endParaRPr>
          </a:p>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You have nothing to do just simply copy it from here and paste in the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 agent cli mode.</a:t>
            </a:r>
          </a:p>
          <a:p>
            <a:pPr marL="285750" indent="-285750">
              <a:buFont typeface="Wingdings" panose="05000000000000000000" pitchFamily="2" charset="2"/>
              <a:buChar char="q"/>
            </a:pPr>
            <a:endParaRPr lang="en-US" dirty="0">
              <a:latin typeface="Aharoni" panose="02010803020104030203" pitchFamily="2" charset="-79"/>
              <a:ea typeface="ADLaM Display" panose="02010000000000000000" pitchFamily="2" charset="0"/>
              <a:cs typeface="Aharoni" panose="02010803020104030203" pitchFamily="2" charset="-79"/>
            </a:endParaRPr>
          </a:p>
        </p:txBody>
      </p:sp>
      <p:sp>
        <p:nvSpPr>
          <p:cNvPr id="2" name="TextBox 1">
            <a:extLst>
              <a:ext uri="{FF2B5EF4-FFF2-40B4-BE49-F238E27FC236}">
                <a16:creationId xmlns:a16="http://schemas.microsoft.com/office/drawing/2014/main" id="{13C62D23-9C26-6B36-B9AB-CF728538D5AC}"/>
              </a:ext>
            </a:extLst>
          </p:cNvPr>
          <p:cNvSpPr txBox="1"/>
          <p:nvPr/>
        </p:nvSpPr>
        <p:spPr>
          <a:xfrm>
            <a:off x="2438400" y="175846"/>
            <a:ext cx="7315200" cy="477054"/>
          </a:xfrm>
          <a:prstGeom prst="rect">
            <a:avLst/>
          </a:prstGeom>
          <a:noFill/>
        </p:spPr>
        <p:txBody>
          <a:bodyPr wrap="square" rtlCol="0">
            <a:spAutoFit/>
          </a:bodyPr>
          <a:lstStyle/>
          <a:p>
            <a:pPr algn="ctr"/>
            <a:r>
              <a:rPr lang="en-US" sz="2500" dirty="0">
                <a:latin typeface="Amasis MT Pro Black" panose="02040A04050005020304" pitchFamily="18" charset="0"/>
              </a:rPr>
              <a:t>Secure Communication Channels</a:t>
            </a:r>
          </a:p>
        </p:txBody>
      </p:sp>
      <p:sp>
        <p:nvSpPr>
          <p:cNvPr id="6" name="TextBox 5">
            <a:extLst>
              <a:ext uri="{FF2B5EF4-FFF2-40B4-BE49-F238E27FC236}">
                <a16:creationId xmlns:a16="http://schemas.microsoft.com/office/drawing/2014/main" id="{8A7F2CA5-61B6-DDA4-8274-8BC2C8F9B152}"/>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4" name="Picture 3" descr="A screenshot of a computer&#10;&#10;Description automatically generated">
            <a:extLst>
              <a:ext uri="{FF2B5EF4-FFF2-40B4-BE49-F238E27FC236}">
                <a16:creationId xmlns:a16="http://schemas.microsoft.com/office/drawing/2014/main" id="{1D30A30A-D502-4743-A7CB-C36B481CB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9517" y="1498762"/>
            <a:ext cx="6538727" cy="367803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88227C9-B8A4-43E5-8731-AE32F511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5130" y="1498762"/>
            <a:ext cx="6538726" cy="367803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A30A33F-8962-4CE4-A4C4-B4C6E12FA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5657" y="1431996"/>
            <a:ext cx="6538727" cy="367803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AB08A35-09CB-48F0-9339-32EA7519B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79463" y="1556396"/>
            <a:ext cx="6538727" cy="3678034"/>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D305AA2A-3479-4400-BB7B-E9284849BE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89859" y="1431996"/>
            <a:ext cx="6538726" cy="3678033"/>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3989A8F5-5B5F-423E-BFC0-0BB79E54F9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17514" y="1431996"/>
            <a:ext cx="6538726" cy="367803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4DBB0F3-08F1-4A09-A4D8-26A4E8D6FA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6545" y="1556396"/>
            <a:ext cx="6538726" cy="3678034"/>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8E0C9B13-A868-4626-9CA4-4405D3AE11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9017" y="1431996"/>
            <a:ext cx="6538726" cy="3678033"/>
          </a:xfrm>
          <a:prstGeom prst="rect">
            <a:avLst/>
          </a:prstGeom>
        </p:spPr>
      </p:pic>
      <p:sp>
        <p:nvSpPr>
          <p:cNvPr id="19" name="TextBox 18">
            <a:extLst>
              <a:ext uri="{FF2B5EF4-FFF2-40B4-BE49-F238E27FC236}">
                <a16:creationId xmlns:a16="http://schemas.microsoft.com/office/drawing/2014/main" id="{DAE9D07C-1D93-4E02-AF6E-D613244F9099}"/>
              </a:ext>
            </a:extLst>
          </p:cNvPr>
          <p:cNvSpPr txBox="1"/>
          <p:nvPr/>
        </p:nvSpPr>
        <p:spPr>
          <a:xfrm>
            <a:off x="-21610320" y="3244334"/>
            <a:ext cx="32308800"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2675338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1429D97-A7E4-5E6E-6CD1-E421992139B2}"/>
              </a:ext>
            </a:extLst>
          </p:cNvPr>
          <p:cNvSpPr txBox="1"/>
          <p:nvPr/>
        </p:nvSpPr>
        <p:spPr>
          <a:xfrm>
            <a:off x="25873910" y="2971800"/>
            <a:ext cx="914400" cy="914400"/>
          </a:xfrm>
          <a:prstGeom prst="rect">
            <a:avLst/>
          </a:prstGeom>
          <a:noFill/>
        </p:spPr>
        <p:txBody>
          <a:bodyPr wrap="square" rtlCol="0">
            <a:spAutoFit/>
          </a:bodyPr>
          <a:lstStyle/>
          <a:p>
            <a:endParaRPr lang="en-US" dirty="0"/>
          </a:p>
        </p:txBody>
      </p:sp>
      <p:sp>
        <p:nvSpPr>
          <p:cNvPr id="23" name="TextBox 22">
            <a:extLst>
              <a:ext uri="{FF2B5EF4-FFF2-40B4-BE49-F238E27FC236}">
                <a16:creationId xmlns:a16="http://schemas.microsoft.com/office/drawing/2014/main" id="{67944D96-E6E3-3367-CAE6-E504F4AAB7A0}"/>
              </a:ext>
            </a:extLst>
          </p:cNvPr>
          <p:cNvSpPr txBox="1"/>
          <p:nvPr/>
        </p:nvSpPr>
        <p:spPr>
          <a:xfrm>
            <a:off x="5359807" y="5686026"/>
            <a:ext cx="2898588" cy="707886"/>
          </a:xfrm>
          <a:prstGeom prst="rect">
            <a:avLst/>
          </a:prstGeom>
          <a:noFill/>
        </p:spPr>
        <p:txBody>
          <a:bodyPr wrap="square" rtlCol="0">
            <a:spAutoFit/>
          </a:bodyPr>
          <a:lstStyle/>
          <a:p>
            <a:r>
              <a:rPr lang="en-US" sz="4000" dirty="0">
                <a:latin typeface="Algerian" panose="04020705040A02060702" pitchFamily="82" charset="0"/>
                <a:ea typeface="ADLaM Display" panose="02010000000000000000" pitchFamily="2" charset="0"/>
                <a:cs typeface="ADLaM Display" panose="02010000000000000000" pitchFamily="2" charset="0"/>
              </a:rPr>
              <a:t>Step 7</a:t>
            </a:r>
          </a:p>
        </p:txBody>
      </p:sp>
      <p:sp>
        <p:nvSpPr>
          <p:cNvPr id="24" name="TextBox 23">
            <a:extLst>
              <a:ext uri="{FF2B5EF4-FFF2-40B4-BE49-F238E27FC236}">
                <a16:creationId xmlns:a16="http://schemas.microsoft.com/office/drawing/2014/main" id="{395B9B66-B0F7-9F6A-A800-1BEB86FBFC94}"/>
              </a:ext>
            </a:extLst>
          </p:cNvPr>
          <p:cNvSpPr txBox="1"/>
          <p:nvPr/>
        </p:nvSpPr>
        <p:spPr>
          <a:xfrm>
            <a:off x="1014643" y="4253465"/>
            <a:ext cx="10588421"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And Here we go our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-agent is active and added to the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 manager.</a:t>
            </a:r>
          </a:p>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In the second picture you can also see the details of your operating system.</a:t>
            </a:r>
          </a:p>
          <a:p>
            <a:pPr marL="285750" indent="-285750">
              <a:buFont typeface="Wingdings" panose="05000000000000000000" pitchFamily="2" charset="2"/>
              <a:buChar char="q"/>
            </a:pPr>
            <a:r>
              <a:rPr lang="en-US" dirty="0">
                <a:latin typeface="Aharoni" panose="02010803020104030203" pitchFamily="2" charset="-79"/>
                <a:ea typeface="ADLaM Display" panose="02010000000000000000" pitchFamily="2" charset="0"/>
                <a:cs typeface="Aharoni" panose="02010803020104030203" pitchFamily="2" charset="-79"/>
              </a:rPr>
              <a:t>Just like that you can also add windows and other operating system as an agent in </a:t>
            </a:r>
            <a:r>
              <a:rPr lang="en-US" dirty="0" err="1">
                <a:latin typeface="Aharoni" panose="02010803020104030203" pitchFamily="2" charset="-79"/>
                <a:ea typeface="ADLaM Display" panose="02010000000000000000" pitchFamily="2" charset="0"/>
                <a:cs typeface="Aharoni" panose="02010803020104030203" pitchFamily="2" charset="-79"/>
              </a:rPr>
              <a:t>wazuh</a:t>
            </a:r>
            <a:r>
              <a:rPr lang="en-US" dirty="0">
                <a:latin typeface="Aharoni" panose="02010803020104030203" pitchFamily="2" charset="-79"/>
                <a:ea typeface="ADLaM Display" panose="02010000000000000000" pitchFamily="2" charset="0"/>
                <a:cs typeface="Aharoni" panose="02010803020104030203" pitchFamily="2" charset="-79"/>
              </a:rPr>
              <a:t>.</a:t>
            </a:r>
          </a:p>
        </p:txBody>
      </p:sp>
      <p:sp>
        <p:nvSpPr>
          <p:cNvPr id="2" name="TextBox 1">
            <a:extLst>
              <a:ext uri="{FF2B5EF4-FFF2-40B4-BE49-F238E27FC236}">
                <a16:creationId xmlns:a16="http://schemas.microsoft.com/office/drawing/2014/main" id="{13C62D23-9C26-6B36-B9AB-CF728538D5AC}"/>
              </a:ext>
            </a:extLst>
          </p:cNvPr>
          <p:cNvSpPr txBox="1"/>
          <p:nvPr/>
        </p:nvSpPr>
        <p:spPr>
          <a:xfrm>
            <a:off x="2438400" y="175846"/>
            <a:ext cx="7315200" cy="477054"/>
          </a:xfrm>
          <a:prstGeom prst="rect">
            <a:avLst/>
          </a:prstGeom>
          <a:noFill/>
        </p:spPr>
        <p:txBody>
          <a:bodyPr wrap="square" rtlCol="0">
            <a:spAutoFit/>
          </a:bodyPr>
          <a:lstStyle/>
          <a:p>
            <a:pPr algn="ctr"/>
            <a:r>
              <a:rPr lang="en-US" sz="2500" dirty="0">
                <a:latin typeface="Amasis MT Pro Black" panose="02040A04050005020304" pitchFamily="18" charset="0"/>
              </a:rPr>
              <a:t>Secure Communication Channels</a:t>
            </a:r>
          </a:p>
        </p:txBody>
      </p:sp>
      <p:sp>
        <p:nvSpPr>
          <p:cNvPr id="6" name="TextBox 5">
            <a:extLst>
              <a:ext uri="{FF2B5EF4-FFF2-40B4-BE49-F238E27FC236}">
                <a16:creationId xmlns:a16="http://schemas.microsoft.com/office/drawing/2014/main" id="{8A7F2CA5-61B6-DDA4-8274-8BC2C8F9B152}"/>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4" name="Picture 3" descr="A screenshot of a computer&#10;&#10;Description automatically generated">
            <a:extLst>
              <a:ext uri="{FF2B5EF4-FFF2-40B4-BE49-F238E27FC236}">
                <a16:creationId xmlns:a16="http://schemas.microsoft.com/office/drawing/2014/main" id="{1D30A30A-D502-4743-A7CB-C36B481CB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9268" y="1498762"/>
            <a:ext cx="6538727" cy="367803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88227C9-B8A4-43E5-8731-AE32F511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4881" y="1498762"/>
            <a:ext cx="6538726" cy="367803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A30A33F-8962-4CE4-A4C4-B4C6E12FA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75408" y="1431996"/>
            <a:ext cx="6538727" cy="367803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AB08A35-09CB-48F0-9339-32EA7519B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9214" y="1556396"/>
            <a:ext cx="6538727" cy="3678034"/>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D305AA2A-3479-4400-BB7B-E9284849BE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924" y="1171974"/>
            <a:ext cx="4901492" cy="2757089"/>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3989A8F5-5B5F-423E-BFC0-0BB79E54F9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357" y="1171974"/>
            <a:ext cx="4901492" cy="275709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4DBB0F3-08F1-4A09-A4D8-26A4E8D6FA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36296" y="1556396"/>
            <a:ext cx="6538726" cy="3678034"/>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8E0C9B13-A868-4626-9CA4-4405D3AE11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3478" y="1589983"/>
            <a:ext cx="6538726" cy="3678033"/>
          </a:xfrm>
          <a:prstGeom prst="rect">
            <a:avLst/>
          </a:prstGeom>
        </p:spPr>
      </p:pic>
    </p:spTree>
    <p:extLst>
      <p:ext uri="{BB962C8B-B14F-4D97-AF65-F5344CB8AC3E}">
        <p14:creationId xmlns:p14="http://schemas.microsoft.com/office/powerpoint/2010/main" val="3656497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1CBD4-D325-6E14-AEB2-0F6D55AD4050}"/>
              </a:ext>
            </a:extLst>
          </p:cNvPr>
          <p:cNvSpPr txBox="1"/>
          <p:nvPr/>
        </p:nvSpPr>
        <p:spPr>
          <a:xfrm>
            <a:off x="3246120" y="216127"/>
            <a:ext cx="6305341" cy="430887"/>
          </a:xfrm>
          <a:prstGeom prst="rect">
            <a:avLst/>
          </a:prstGeom>
          <a:noFill/>
        </p:spPr>
        <p:txBody>
          <a:bodyPr wrap="square" rtlCol="0">
            <a:spAutoFit/>
          </a:bodyPr>
          <a:lstStyle/>
          <a:p>
            <a:r>
              <a:rPr lang="en-US" sz="2200" dirty="0">
                <a:latin typeface="Amasis MT Pro Black" panose="02040A04050005020304" pitchFamily="18" charset="0"/>
              </a:rPr>
              <a:t>Holistic Threat Monitoring and Response</a:t>
            </a:r>
          </a:p>
        </p:txBody>
      </p:sp>
      <p:sp>
        <p:nvSpPr>
          <p:cNvPr id="27" name="TextBox 26">
            <a:extLst>
              <a:ext uri="{FF2B5EF4-FFF2-40B4-BE49-F238E27FC236}">
                <a16:creationId xmlns:a16="http://schemas.microsoft.com/office/drawing/2014/main" id="{78784A68-7E7F-47AE-C5C8-0C89E3B7DE9A}"/>
              </a:ext>
            </a:extLst>
          </p:cNvPr>
          <p:cNvSpPr txBox="1"/>
          <p:nvPr/>
        </p:nvSpPr>
        <p:spPr>
          <a:xfrm>
            <a:off x="413212" y="878898"/>
            <a:ext cx="11365576"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Aharoni" panose="02010803020104030203" pitchFamily="2" charset="-79"/>
                <a:ea typeface="ADLaM Display" panose="02010000000000000000" pitchFamily="2" charset="0"/>
                <a:cs typeface="Aharoni" panose="02010803020104030203" pitchFamily="2" charset="-79"/>
              </a:rPr>
              <a:t>windows defender which comes pre-installed with all windows operating systems uh and of course is free and in my opinion is a pretty good anti-virus uh solution </a:t>
            </a:r>
          </a:p>
          <a:p>
            <a:pPr marL="285750" indent="-285750">
              <a:buFont typeface="Wingdings" panose="05000000000000000000" pitchFamily="2" charset="2"/>
              <a:buChar char="q"/>
            </a:pPr>
            <a:r>
              <a:rPr lang="en-US" sz="2000" dirty="0">
                <a:latin typeface="Aharoni" panose="02010803020104030203" pitchFamily="2" charset="-79"/>
                <a:ea typeface="ADLaM Display" panose="02010000000000000000" pitchFamily="2" charset="0"/>
                <a:cs typeface="Aharoni" panose="02010803020104030203" pitchFamily="2" charset="-79"/>
              </a:rPr>
              <a:t>you know it's it still contains a lot of these signature sets that a lot of these commercial anti-virus solutions uh use.</a:t>
            </a:r>
          </a:p>
          <a:p>
            <a:pPr marL="285750" indent="-285750">
              <a:buFont typeface="Wingdings" panose="05000000000000000000" pitchFamily="2" charset="2"/>
              <a:buChar char="q"/>
            </a:pPr>
            <a:r>
              <a:rPr lang="en-US" sz="2000" dirty="0">
                <a:latin typeface="Aharoni" panose="02010803020104030203" pitchFamily="2" charset="-79"/>
                <a:ea typeface="ADLaM Display" panose="02010000000000000000" pitchFamily="2" charset="0"/>
                <a:cs typeface="Aharoni" panose="02010803020104030203" pitchFamily="2" charset="-79"/>
              </a:rPr>
              <a:t>it also outputs to a windows event log so that we can actually now tell our wazoo agent that's running on all of our windows boxes say hey when this particular event log is seen let's go ahead and send it to wazoo. </a:t>
            </a:r>
          </a:p>
          <a:p>
            <a:pPr marL="285750" indent="-285750">
              <a:buFont typeface="Wingdings" panose="05000000000000000000" pitchFamily="2" charset="2"/>
              <a:buChar char="q"/>
            </a:pPr>
            <a:r>
              <a:rPr lang="en-US" sz="2000" dirty="0">
                <a:latin typeface="Aharoni" panose="02010803020104030203" pitchFamily="2" charset="-79"/>
                <a:ea typeface="ADLaM Display" panose="02010000000000000000" pitchFamily="2" charset="0"/>
                <a:cs typeface="Aharoni" panose="02010803020104030203" pitchFamily="2" charset="-79"/>
              </a:rPr>
              <a:t>all right so the first thing to do is make sure that windows defender is of course running and has the real-time protection set to enabled to open this </a:t>
            </a:r>
            <a:r>
              <a:rPr lang="en-US" sz="2000" dirty="0" err="1">
                <a:latin typeface="Aharoni" panose="02010803020104030203" pitchFamily="2" charset="-79"/>
                <a:ea typeface="ADLaM Display" panose="02010000000000000000" pitchFamily="2" charset="0"/>
                <a:cs typeface="Aharoni" panose="02010803020104030203" pitchFamily="2" charset="-79"/>
              </a:rPr>
              <a:t>gui</a:t>
            </a:r>
            <a:r>
              <a:rPr lang="en-US" sz="2000" dirty="0">
                <a:latin typeface="Aharoni" panose="02010803020104030203" pitchFamily="2" charset="-79"/>
                <a:ea typeface="ADLaM Display" panose="02010000000000000000" pitchFamily="2" charset="0"/>
                <a:cs typeface="Aharoni" panose="02010803020104030203" pitchFamily="2" charset="-79"/>
              </a:rPr>
              <a:t> you can just do it within it's probably with the windows button and search it with windows defender and it will shown to you.</a:t>
            </a:r>
          </a:p>
        </p:txBody>
      </p:sp>
      <p:sp>
        <p:nvSpPr>
          <p:cNvPr id="7" name="TextBox 6">
            <a:extLst>
              <a:ext uri="{FF2B5EF4-FFF2-40B4-BE49-F238E27FC236}">
                <a16:creationId xmlns:a16="http://schemas.microsoft.com/office/drawing/2014/main" id="{9537CDBC-D49C-E4C7-7096-DF845C00C59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4" name="Rectangle 1">
            <a:extLst>
              <a:ext uri="{FF2B5EF4-FFF2-40B4-BE49-F238E27FC236}">
                <a16:creationId xmlns:a16="http://schemas.microsoft.com/office/drawing/2014/main" id="{8836D7FE-266F-430E-A214-EA0E8D75D52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F3DAFB43-AE27-4269-A5F0-110F789C92E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computer screen shot of a computer&#10;&#10;Description automatically generated">
            <a:extLst>
              <a:ext uri="{FF2B5EF4-FFF2-40B4-BE49-F238E27FC236}">
                <a16:creationId xmlns:a16="http://schemas.microsoft.com/office/drawing/2014/main" id="{EDE2DDC2-2B7C-4781-BF80-82C182B7A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743" y="4039873"/>
            <a:ext cx="4862514" cy="2735164"/>
          </a:xfrm>
          <a:prstGeom prst="rect">
            <a:avLst/>
          </a:prstGeom>
        </p:spPr>
      </p:pic>
    </p:spTree>
    <p:extLst>
      <p:ext uri="{BB962C8B-B14F-4D97-AF65-F5344CB8AC3E}">
        <p14:creationId xmlns:p14="http://schemas.microsoft.com/office/powerpoint/2010/main" val="1307910014"/>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B4FC637-39F1-A151-5558-23A838AE7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403" y="-5635350"/>
            <a:ext cx="8516043" cy="4572938"/>
          </a:xfrm>
          <a:prstGeom prst="rect">
            <a:avLst/>
          </a:prstGeom>
        </p:spPr>
      </p:pic>
      <p:pic>
        <p:nvPicPr>
          <p:cNvPr id="20" name="Picture 19">
            <a:extLst>
              <a:ext uri="{FF2B5EF4-FFF2-40B4-BE49-F238E27FC236}">
                <a16:creationId xmlns:a16="http://schemas.microsoft.com/office/drawing/2014/main" id="{A97338AD-9174-581D-600E-9F83370E2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795" y="8248626"/>
            <a:ext cx="6085097" cy="4286621"/>
          </a:xfrm>
          <a:prstGeom prst="rect">
            <a:avLst/>
          </a:prstGeom>
        </p:spPr>
      </p:pic>
      <p:pic>
        <p:nvPicPr>
          <p:cNvPr id="22" name="Picture 21">
            <a:extLst>
              <a:ext uri="{FF2B5EF4-FFF2-40B4-BE49-F238E27FC236}">
                <a16:creationId xmlns:a16="http://schemas.microsoft.com/office/drawing/2014/main" id="{B548EDF6-40E0-73F0-E717-E6DA0CB15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795" y="13662029"/>
            <a:ext cx="6085097" cy="4286621"/>
          </a:xfrm>
          <a:prstGeom prst="rect">
            <a:avLst/>
          </a:prstGeom>
        </p:spPr>
      </p:pic>
      <p:pic>
        <p:nvPicPr>
          <p:cNvPr id="24" name="Picture 23">
            <a:extLst>
              <a:ext uri="{FF2B5EF4-FFF2-40B4-BE49-F238E27FC236}">
                <a16:creationId xmlns:a16="http://schemas.microsoft.com/office/drawing/2014/main" id="{6250EAA8-BF93-DE6D-9189-5C4CE4DEA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918" y="19141218"/>
            <a:ext cx="6077477" cy="4286621"/>
          </a:xfrm>
          <a:prstGeom prst="rect">
            <a:avLst/>
          </a:prstGeom>
        </p:spPr>
      </p:pic>
      <p:pic>
        <p:nvPicPr>
          <p:cNvPr id="26" name="Picture 25">
            <a:extLst>
              <a:ext uri="{FF2B5EF4-FFF2-40B4-BE49-F238E27FC236}">
                <a16:creationId xmlns:a16="http://schemas.microsoft.com/office/drawing/2014/main" id="{F5885285-750E-6ABC-ACFA-F5052DE525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7918" y="25313736"/>
            <a:ext cx="6096528" cy="4286621"/>
          </a:xfrm>
          <a:prstGeom prst="rect">
            <a:avLst/>
          </a:prstGeom>
        </p:spPr>
      </p:pic>
      <p:sp>
        <p:nvSpPr>
          <p:cNvPr id="27" name="TextBox 26">
            <a:extLst>
              <a:ext uri="{FF2B5EF4-FFF2-40B4-BE49-F238E27FC236}">
                <a16:creationId xmlns:a16="http://schemas.microsoft.com/office/drawing/2014/main" id="{78784A68-7E7F-47AE-C5C8-0C89E3B7DE9A}"/>
              </a:ext>
            </a:extLst>
          </p:cNvPr>
          <p:cNvSpPr txBox="1"/>
          <p:nvPr/>
        </p:nvSpPr>
        <p:spPr>
          <a:xfrm>
            <a:off x="554678" y="842272"/>
            <a:ext cx="11082644" cy="1323439"/>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effectLst/>
                <a:latin typeface="Aharoni" panose="02010803020104030203" pitchFamily="2" charset="-79"/>
                <a:cs typeface="Aharoni" panose="02010803020104030203" pitchFamily="2" charset="-79"/>
              </a:rPr>
              <a:t>so now that this is running uh now if we try to grab a like a test file so like let's trigger this </a:t>
            </a:r>
            <a:r>
              <a:rPr lang="en-US" sz="2000" b="0" i="0" dirty="0" err="1">
                <a:effectLst/>
                <a:latin typeface="Aharoni" panose="02010803020104030203" pitchFamily="2" charset="-79"/>
                <a:cs typeface="Aharoni" panose="02010803020104030203" pitchFamily="2" charset="-79"/>
              </a:rPr>
              <a:t>icar</a:t>
            </a:r>
            <a:r>
              <a:rPr lang="en-US" sz="2000" b="0" i="0" dirty="0">
                <a:effectLst/>
                <a:latin typeface="Aharoni" panose="02010803020104030203" pitchFamily="2" charset="-79"/>
                <a:cs typeface="Aharoni" panose="02010803020104030203" pitchFamily="2" charset="-79"/>
              </a:rPr>
              <a:t> we can see that windows defender has detected and it is in fact actually removing it for us now you know you know where is that log actually output like yeah we got a little notification with a pop-up but wazoo wouldn't be able to read that </a:t>
            </a:r>
            <a:endParaRPr lang="en-US" sz="2000" dirty="0">
              <a:latin typeface="Aharoni" panose="02010803020104030203" pitchFamily="2" charset="-79"/>
              <a:ea typeface="ADLaM Display" panose="02010000000000000000" pitchFamily="2" charset="0"/>
              <a:cs typeface="Aharoni" panose="02010803020104030203" pitchFamily="2" charset="-79"/>
            </a:endParaRPr>
          </a:p>
        </p:txBody>
      </p:sp>
      <p:sp>
        <p:nvSpPr>
          <p:cNvPr id="7" name="TextBox 6">
            <a:extLst>
              <a:ext uri="{FF2B5EF4-FFF2-40B4-BE49-F238E27FC236}">
                <a16:creationId xmlns:a16="http://schemas.microsoft.com/office/drawing/2014/main" id="{55E29BD8-49A4-82AF-90CE-D45B564335D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TextBox 11">
            <a:extLst>
              <a:ext uri="{FF2B5EF4-FFF2-40B4-BE49-F238E27FC236}">
                <a16:creationId xmlns:a16="http://schemas.microsoft.com/office/drawing/2014/main" id="{0F16256F-E1FA-4DBA-9392-9726216225F5}"/>
              </a:ext>
            </a:extLst>
          </p:cNvPr>
          <p:cNvSpPr txBox="1"/>
          <p:nvPr/>
        </p:nvSpPr>
        <p:spPr>
          <a:xfrm>
            <a:off x="3254558" y="135322"/>
            <a:ext cx="6305341" cy="430887"/>
          </a:xfrm>
          <a:prstGeom prst="rect">
            <a:avLst/>
          </a:prstGeom>
          <a:noFill/>
        </p:spPr>
        <p:txBody>
          <a:bodyPr wrap="square" rtlCol="0">
            <a:spAutoFit/>
          </a:bodyPr>
          <a:lstStyle/>
          <a:p>
            <a:r>
              <a:rPr lang="en-US" sz="2200" dirty="0">
                <a:latin typeface="Amasis MT Pro Black" panose="02040A04050005020304" pitchFamily="18" charset="0"/>
              </a:rPr>
              <a:t>Holistic Threat Monitoring and Response</a:t>
            </a:r>
          </a:p>
        </p:txBody>
      </p:sp>
      <p:pic>
        <p:nvPicPr>
          <p:cNvPr id="4" name="Picture 3" descr="A computer screen shot of a red screen&#10;&#10;Description automatically generated">
            <a:extLst>
              <a:ext uri="{FF2B5EF4-FFF2-40B4-BE49-F238E27FC236}">
                <a16:creationId xmlns:a16="http://schemas.microsoft.com/office/drawing/2014/main" id="{A1364E68-187E-4706-A408-91D3DA4F17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1871" y="2446940"/>
            <a:ext cx="5653524" cy="334058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AF17075-09F2-4FB0-AC32-11945085EB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796" y="2607418"/>
            <a:ext cx="5653524" cy="3180107"/>
          </a:xfrm>
          <a:prstGeom prst="rect">
            <a:avLst/>
          </a:prstGeom>
        </p:spPr>
      </p:pic>
    </p:spTree>
    <p:extLst>
      <p:ext uri="{BB962C8B-B14F-4D97-AF65-F5344CB8AC3E}">
        <p14:creationId xmlns:p14="http://schemas.microsoft.com/office/powerpoint/2010/main" val="68806613"/>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B4FC637-39F1-A151-5558-23A838AE7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403" y="-11121750"/>
            <a:ext cx="8516043" cy="4572938"/>
          </a:xfrm>
          <a:prstGeom prst="rect">
            <a:avLst/>
          </a:prstGeom>
        </p:spPr>
      </p:pic>
      <p:pic>
        <p:nvPicPr>
          <p:cNvPr id="18" name="Picture 17">
            <a:extLst>
              <a:ext uri="{FF2B5EF4-FFF2-40B4-BE49-F238E27FC236}">
                <a16:creationId xmlns:a16="http://schemas.microsoft.com/office/drawing/2014/main" id="{CE527123-65E3-F294-0720-B33EBE433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639" y="-5189671"/>
            <a:ext cx="6077477" cy="4275190"/>
          </a:xfrm>
          <a:prstGeom prst="rect">
            <a:avLst/>
          </a:prstGeom>
        </p:spPr>
      </p:pic>
      <p:pic>
        <p:nvPicPr>
          <p:cNvPr id="22" name="Picture 21">
            <a:extLst>
              <a:ext uri="{FF2B5EF4-FFF2-40B4-BE49-F238E27FC236}">
                <a16:creationId xmlns:a16="http://schemas.microsoft.com/office/drawing/2014/main" id="{B548EDF6-40E0-73F0-E717-E6DA0CB15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298" y="7959023"/>
            <a:ext cx="6085097" cy="4286621"/>
          </a:xfrm>
          <a:prstGeom prst="rect">
            <a:avLst/>
          </a:prstGeom>
        </p:spPr>
      </p:pic>
      <p:pic>
        <p:nvPicPr>
          <p:cNvPr id="24" name="Picture 23">
            <a:extLst>
              <a:ext uri="{FF2B5EF4-FFF2-40B4-BE49-F238E27FC236}">
                <a16:creationId xmlns:a16="http://schemas.microsoft.com/office/drawing/2014/main" id="{6250EAA8-BF93-DE6D-9189-5C4CE4DEA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3622629"/>
            <a:ext cx="6077477" cy="4286621"/>
          </a:xfrm>
          <a:prstGeom prst="rect">
            <a:avLst/>
          </a:prstGeom>
        </p:spPr>
      </p:pic>
      <p:pic>
        <p:nvPicPr>
          <p:cNvPr id="26" name="Picture 25">
            <a:extLst>
              <a:ext uri="{FF2B5EF4-FFF2-40B4-BE49-F238E27FC236}">
                <a16:creationId xmlns:a16="http://schemas.microsoft.com/office/drawing/2014/main" id="{F5885285-750E-6ABC-ACFA-F5052DE525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9505544"/>
            <a:ext cx="6096528" cy="4286621"/>
          </a:xfrm>
          <a:prstGeom prst="rect">
            <a:avLst/>
          </a:prstGeom>
        </p:spPr>
      </p:pic>
      <p:sp>
        <p:nvSpPr>
          <p:cNvPr id="27" name="TextBox 26">
            <a:extLst>
              <a:ext uri="{FF2B5EF4-FFF2-40B4-BE49-F238E27FC236}">
                <a16:creationId xmlns:a16="http://schemas.microsoft.com/office/drawing/2014/main" id="{78784A68-7E7F-47AE-C5C8-0C89E3B7DE9A}"/>
              </a:ext>
            </a:extLst>
          </p:cNvPr>
          <p:cNvSpPr txBox="1"/>
          <p:nvPr/>
        </p:nvSpPr>
        <p:spPr>
          <a:xfrm>
            <a:off x="293412" y="681813"/>
            <a:ext cx="11880065" cy="2554545"/>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effectLst/>
                <a:latin typeface="Aharoni" panose="02010803020104030203" pitchFamily="2" charset="-79"/>
                <a:cs typeface="Aharoni" panose="02010803020104030203" pitchFamily="2" charset="-79"/>
              </a:rPr>
              <a:t>so by default if we open up our event viewer here we'll be able to drill down to all of our windows defender related logs so if we go into our application and service logs tree here we will then go into </a:t>
            </a:r>
            <a:r>
              <a:rPr lang="en-US" sz="2000" b="0" i="0" dirty="0" err="1">
                <a:effectLst/>
                <a:latin typeface="Aharoni" panose="02010803020104030203" pitchFamily="2" charset="-79"/>
                <a:cs typeface="Aharoni" panose="02010803020104030203" pitchFamily="2" charset="-79"/>
              </a:rPr>
              <a:t>microsoft</a:t>
            </a:r>
            <a:r>
              <a:rPr lang="en-US" sz="2000" b="0" i="0" dirty="0">
                <a:effectLst/>
                <a:latin typeface="Aharoni" panose="02010803020104030203" pitchFamily="2" charset="-79"/>
                <a:cs typeface="Aharoni" panose="02010803020104030203" pitchFamily="2" charset="-79"/>
              </a:rPr>
              <a:t> into windows and kind of similar to the </a:t>
            </a:r>
            <a:r>
              <a:rPr lang="en-US" sz="2000" b="0" i="0" dirty="0" err="1">
                <a:effectLst/>
                <a:latin typeface="Aharoni" panose="02010803020104030203" pitchFamily="2" charset="-79"/>
                <a:cs typeface="Aharoni" panose="02010803020104030203" pitchFamily="2" charset="-79"/>
              </a:rPr>
              <a:t>sysmon</a:t>
            </a:r>
            <a:r>
              <a:rPr lang="en-US" sz="2000" b="0" i="0" dirty="0">
                <a:effectLst/>
                <a:latin typeface="Aharoni" panose="02010803020104030203" pitchFamily="2" charset="-79"/>
                <a:cs typeface="Aharoni" panose="02010803020104030203" pitchFamily="2" charset="-79"/>
              </a:rPr>
              <a:t> and if we scroll down to our windows defender file here.</a:t>
            </a:r>
            <a:endParaRPr lang="en-US" sz="2000" dirty="0">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r>
              <a:rPr lang="en-US" sz="2000" b="0" i="0" dirty="0">
                <a:effectLst/>
                <a:latin typeface="Aharoni" panose="02010803020104030203" pitchFamily="2" charset="-79"/>
                <a:cs typeface="Aharoni" panose="02010803020104030203" pitchFamily="2" charset="-79"/>
              </a:rPr>
              <a:t>we'll see our operational block so if </a:t>
            </a:r>
            <a:r>
              <a:rPr lang="en-US" sz="2000" b="0" i="0" dirty="0" err="1">
                <a:effectLst/>
                <a:latin typeface="Aharoni" panose="02010803020104030203" pitchFamily="2" charset="-79"/>
                <a:cs typeface="Aharoni" panose="02010803020104030203" pitchFamily="2" charset="-79"/>
              </a:rPr>
              <a:t>i</a:t>
            </a:r>
            <a:r>
              <a:rPr lang="en-US" sz="2000" b="0" i="0" dirty="0">
                <a:effectLst/>
                <a:latin typeface="Aharoni" panose="02010803020104030203" pitchFamily="2" charset="-79"/>
                <a:cs typeface="Aharoni" panose="02010803020104030203" pitchFamily="2" charset="-79"/>
              </a:rPr>
              <a:t> go ahead and double click that you'll see that at </a:t>
            </a:r>
            <a:r>
              <a:rPr lang="en-US" sz="2000" b="0" i="0" dirty="0" err="1">
                <a:effectLst/>
                <a:latin typeface="Aharoni" panose="02010803020104030203" pitchFamily="2" charset="-79"/>
                <a:cs typeface="Aharoni" panose="02010803020104030203" pitchFamily="2" charset="-79"/>
              </a:rPr>
              <a:t>at</a:t>
            </a:r>
            <a:r>
              <a:rPr lang="en-US" sz="2000" b="0" i="0" dirty="0">
                <a:effectLst/>
                <a:latin typeface="Aharoni" panose="02010803020104030203" pitchFamily="2" charset="-79"/>
                <a:cs typeface="Aharoni" panose="02010803020104030203" pitchFamily="2" charset="-79"/>
              </a:rPr>
              <a:t> we got an alert for our </a:t>
            </a:r>
            <a:r>
              <a:rPr lang="en-US" sz="2000" b="0" i="0" dirty="0" err="1">
                <a:effectLst/>
                <a:latin typeface="Aharoni" panose="02010803020104030203" pitchFamily="2" charset="-79"/>
                <a:cs typeface="Aharoni" panose="02010803020104030203" pitchFamily="2" charset="-79"/>
              </a:rPr>
              <a:t>icard</a:t>
            </a:r>
            <a:r>
              <a:rPr lang="en-US" sz="2000" b="0" i="0" dirty="0">
                <a:effectLst/>
                <a:latin typeface="Aharoni" panose="02010803020104030203" pitchFamily="2" charset="-79"/>
                <a:cs typeface="Aharoni" panose="02010803020104030203" pitchFamily="2" charset="-79"/>
              </a:rPr>
              <a:t> test file that we see here and here we see when does the windows defender has detected malware or other potentially unwanted software.</a:t>
            </a:r>
            <a:endParaRPr lang="en-US" sz="2000" dirty="0">
              <a:latin typeface="Aharoni" panose="02010803020104030203" pitchFamily="2" charset="-79"/>
              <a:cs typeface="Aharoni" panose="02010803020104030203" pitchFamily="2" charset="-79"/>
            </a:endParaRPr>
          </a:p>
          <a:p>
            <a:endParaRPr lang="en-US" sz="2000" dirty="0">
              <a:latin typeface="Aharoni" panose="02010803020104030203" pitchFamily="2" charset="-79"/>
              <a:ea typeface="ADLaM Display" panose="02010000000000000000" pitchFamily="2" charset="0"/>
              <a:cs typeface="Aharoni" panose="02010803020104030203" pitchFamily="2" charset="-79"/>
            </a:endParaRPr>
          </a:p>
        </p:txBody>
      </p:sp>
      <p:sp>
        <p:nvSpPr>
          <p:cNvPr id="7" name="TextBox 6">
            <a:extLst>
              <a:ext uri="{FF2B5EF4-FFF2-40B4-BE49-F238E27FC236}">
                <a16:creationId xmlns:a16="http://schemas.microsoft.com/office/drawing/2014/main" id="{4438A57A-0126-B54A-1FA0-C399990B95C3}"/>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TextBox 11">
            <a:extLst>
              <a:ext uri="{FF2B5EF4-FFF2-40B4-BE49-F238E27FC236}">
                <a16:creationId xmlns:a16="http://schemas.microsoft.com/office/drawing/2014/main" id="{E920C51D-928B-4BC7-A5A4-5DE88DA5381F}"/>
              </a:ext>
            </a:extLst>
          </p:cNvPr>
          <p:cNvSpPr txBox="1"/>
          <p:nvPr/>
        </p:nvSpPr>
        <p:spPr>
          <a:xfrm>
            <a:off x="3254558" y="137356"/>
            <a:ext cx="6305341" cy="430887"/>
          </a:xfrm>
          <a:prstGeom prst="rect">
            <a:avLst/>
          </a:prstGeom>
          <a:noFill/>
        </p:spPr>
        <p:txBody>
          <a:bodyPr wrap="square" rtlCol="0">
            <a:spAutoFit/>
          </a:bodyPr>
          <a:lstStyle/>
          <a:p>
            <a:r>
              <a:rPr lang="en-US" sz="2200" dirty="0">
                <a:latin typeface="Amasis MT Pro Black" panose="02040A04050005020304" pitchFamily="18" charset="0"/>
              </a:rPr>
              <a:t>Holistic Threat Monitoring and Response</a:t>
            </a:r>
          </a:p>
        </p:txBody>
      </p:sp>
      <p:pic>
        <p:nvPicPr>
          <p:cNvPr id="4" name="Picture 3" descr="A screenshot of a computer&#10;&#10;Description automatically generated">
            <a:extLst>
              <a:ext uri="{FF2B5EF4-FFF2-40B4-BE49-F238E27FC236}">
                <a16:creationId xmlns:a16="http://schemas.microsoft.com/office/drawing/2014/main" id="{F274B6B8-6517-47A6-BD62-5678540672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9843" y="3000023"/>
            <a:ext cx="6487201" cy="3651903"/>
          </a:xfrm>
          <a:prstGeom prst="rect">
            <a:avLst/>
          </a:prstGeom>
        </p:spPr>
      </p:pic>
    </p:spTree>
    <p:extLst>
      <p:ext uri="{BB962C8B-B14F-4D97-AF65-F5344CB8AC3E}">
        <p14:creationId xmlns:p14="http://schemas.microsoft.com/office/powerpoint/2010/main" val="604365355"/>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B4FC637-39F1-A151-5558-23A838AE7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124" y="-16527611"/>
            <a:ext cx="8516043" cy="4572938"/>
          </a:xfrm>
          <a:prstGeom prst="rect">
            <a:avLst/>
          </a:prstGeom>
        </p:spPr>
      </p:pic>
      <p:pic>
        <p:nvPicPr>
          <p:cNvPr id="18" name="Picture 17">
            <a:extLst>
              <a:ext uri="{FF2B5EF4-FFF2-40B4-BE49-F238E27FC236}">
                <a16:creationId xmlns:a16="http://schemas.microsoft.com/office/drawing/2014/main" id="{CE527123-65E3-F294-0720-B33EBE433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639" y="-10991088"/>
            <a:ext cx="6077477" cy="4275190"/>
          </a:xfrm>
          <a:prstGeom prst="rect">
            <a:avLst/>
          </a:prstGeom>
        </p:spPr>
      </p:pic>
      <p:pic>
        <p:nvPicPr>
          <p:cNvPr id="20" name="Picture 19">
            <a:extLst>
              <a:ext uri="{FF2B5EF4-FFF2-40B4-BE49-F238E27FC236}">
                <a16:creationId xmlns:a16="http://schemas.microsoft.com/office/drawing/2014/main" id="{A97338AD-9174-581D-600E-9F83370E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9215" y="-5250889"/>
            <a:ext cx="6085097" cy="4286621"/>
          </a:xfrm>
          <a:prstGeom prst="rect">
            <a:avLst/>
          </a:prstGeom>
        </p:spPr>
      </p:pic>
      <p:pic>
        <p:nvPicPr>
          <p:cNvPr id="24" name="Picture 23">
            <a:extLst>
              <a:ext uri="{FF2B5EF4-FFF2-40B4-BE49-F238E27FC236}">
                <a16:creationId xmlns:a16="http://schemas.microsoft.com/office/drawing/2014/main" id="{6250EAA8-BF93-DE6D-9189-5C4CE4DEA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351" y="7538671"/>
            <a:ext cx="6077477" cy="4286621"/>
          </a:xfrm>
          <a:prstGeom prst="rect">
            <a:avLst/>
          </a:prstGeom>
        </p:spPr>
      </p:pic>
      <p:pic>
        <p:nvPicPr>
          <p:cNvPr id="26" name="Picture 25">
            <a:extLst>
              <a:ext uri="{FF2B5EF4-FFF2-40B4-BE49-F238E27FC236}">
                <a16:creationId xmlns:a16="http://schemas.microsoft.com/office/drawing/2014/main" id="{F5885285-750E-6ABC-ACFA-F5052DE525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3295244"/>
            <a:ext cx="6096528" cy="4286621"/>
          </a:xfrm>
          <a:prstGeom prst="rect">
            <a:avLst/>
          </a:prstGeom>
        </p:spPr>
      </p:pic>
      <p:sp>
        <p:nvSpPr>
          <p:cNvPr id="27" name="TextBox 26">
            <a:extLst>
              <a:ext uri="{FF2B5EF4-FFF2-40B4-BE49-F238E27FC236}">
                <a16:creationId xmlns:a16="http://schemas.microsoft.com/office/drawing/2014/main" id="{78784A68-7E7F-47AE-C5C8-0C89E3B7DE9A}"/>
              </a:ext>
            </a:extLst>
          </p:cNvPr>
          <p:cNvSpPr txBox="1"/>
          <p:nvPr/>
        </p:nvSpPr>
        <p:spPr>
          <a:xfrm>
            <a:off x="111385" y="936798"/>
            <a:ext cx="6077478" cy="1631216"/>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effectLst/>
                <a:latin typeface="Aharoni" panose="02010803020104030203" pitchFamily="2" charset="-79"/>
                <a:cs typeface="Aharoni" panose="02010803020104030203" pitchFamily="2" charset="-79"/>
              </a:rPr>
              <a:t>so if we go into our wazoo plugin here and </a:t>
            </a:r>
            <a:r>
              <a:rPr lang="en-US" sz="2000" b="0" i="0" dirty="0" err="1">
                <a:effectLst/>
                <a:latin typeface="Aharoni" panose="02010803020104030203" pitchFamily="2" charset="-79"/>
                <a:cs typeface="Aharoni" panose="02010803020104030203" pitchFamily="2" charset="-79"/>
              </a:rPr>
              <a:t>i'll</a:t>
            </a:r>
            <a:r>
              <a:rPr lang="en-US" sz="2000" b="0" i="0" dirty="0">
                <a:effectLst/>
                <a:latin typeface="Aharoni" panose="02010803020104030203" pitchFamily="2" charset="-79"/>
                <a:cs typeface="Aharoni" panose="02010803020104030203" pitchFamily="2" charset="-79"/>
              </a:rPr>
              <a:t> go under agents and here we see that this this windows agent which is the windows box that </a:t>
            </a:r>
            <a:r>
              <a:rPr lang="en-US" sz="2000" b="0" i="0" dirty="0" err="1">
                <a:effectLst/>
                <a:latin typeface="Aharoni" panose="02010803020104030203" pitchFamily="2" charset="-79"/>
                <a:cs typeface="Aharoni" panose="02010803020104030203" pitchFamily="2" charset="-79"/>
              </a:rPr>
              <a:t>i</a:t>
            </a:r>
            <a:r>
              <a:rPr lang="en-US" sz="2000" b="0" i="0" dirty="0">
                <a:effectLst/>
                <a:latin typeface="Aharoni" panose="02010803020104030203" pitchFamily="2" charset="-79"/>
                <a:cs typeface="Aharoni" panose="02010803020104030203" pitchFamily="2" charset="-79"/>
              </a:rPr>
              <a:t> am on is currently within the default group</a:t>
            </a:r>
            <a:endParaRPr lang="en-US" sz="2000" dirty="0">
              <a:latin typeface="Aharoni" panose="02010803020104030203" pitchFamily="2" charset="-79"/>
              <a:ea typeface="ADLaM Display" panose="02010000000000000000" pitchFamily="2" charset="0"/>
              <a:cs typeface="Aharoni" panose="02010803020104030203" pitchFamily="2" charset="-79"/>
            </a:endParaRPr>
          </a:p>
        </p:txBody>
      </p:sp>
      <p:sp>
        <p:nvSpPr>
          <p:cNvPr id="7" name="TextBox 6">
            <a:extLst>
              <a:ext uri="{FF2B5EF4-FFF2-40B4-BE49-F238E27FC236}">
                <a16:creationId xmlns:a16="http://schemas.microsoft.com/office/drawing/2014/main" id="{94C746AE-8058-41D7-D5E3-676CD954EA59}"/>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TextBox 11">
            <a:extLst>
              <a:ext uri="{FF2B5EF4-FFF2-40B4-BE49-F238E27FC236}">
                <a16:creationId xmlns:a16="http://schemas.microsoft.com/office/drawing/2014/main" id="{145D9900-BAD8-4DCC-AA7E-69736607D591}"/>
              </a:ext>
            </a:extLst>
          </p:cNvPr>
          <p:cNvSpPr txBox="1"/>
          <p:nvPr/>
        </p:nvSpPr>
        <p:spPr>
          <a:xfrm>
            <a:off x="3254557" y="137356"/>
            <a:ext cx="6305341" cy="430887"/>
          </a:xfrm>
          <a:prstGeom prst="rect">
            <a:avLst/>
          </a:prstGeom>
          <a:noFill/>
        </p:spPr>
        <p:txBody>
          <a:bodyPr wrap="square" rtlCol="0">
            <a:spAutoFit/>
          </a:bodyPr>
          <a:lstStyle/>
          <a:p>
            <a:r>
              <a:rPr lang="en-US" sz="2200" dirty="0">
                <a:latin typeface="Amasis MT Pro Black" panose="02040A04050005020304" pitchFamily="18" charset="0"/>
              </a:rPr>
              <a:t>Holistic Threat Monitoring and Response</a:t>
            </a:r>
          </a:p>
        </p:txBody>
      </p:sp>
      <p:pic>
        <p:nvPicPr>
          <p:cNvPr id="4" name="Picture 3" descr="A screenshot of a computer&#10;&#10;Description automatically generated">
            <a:extLst>
              <a:ext uri="{FF2B5EF4-FFF2-40B4-BE49-F238E27FC236}">
                <a16:creationId xmlns:a16="http://schemas.microsoft.com/office/drawing/2014/main" id="{E42D5E91-C0BE-4441-8AF5-A08CE9F480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7228" y="936798"/>
            <a:ext cx="5351715" cy="3026100"/>
          </a:xfrm>
          <a:prstGeom prst="rect">
            <a:avLst/>
          </a:prstGeom>
        </p:spPr>
      </p:pic>
      <p:sp>
        <p:nvSpPr>
          <p:cNvPr id="5" name="TextBox 4">
            <a:extLst>
              <a:ext uri="{FF2B5EF4-FFF2-40B4-BE49-F238E27FC236}">
                <a16:creationId xmlns:a16="http://schemas.microsoft.com/office/drawing/2014/main" id="{35D61934-0654-4799-B432-CDDD71D32C02}"/>
              </a:ext>
            </a:extLst>
          </p:cNvPr>
          <p:cNvSpPr txBox="1"/>
          <p:nvPr/>
        </p:nvSpPr>
        <p:spPr>
          <a:xfrm>
            <a:off x="5745600" y="4469080"/>
            <a:ext cx="6305341"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effectLst/>
                <a:latin typeface="Aharoni" panose="02010803020104030203" pitchFamily="2" charset="-79"/>
                <a:cs typeface="Aharoni" panose="02010803020104030203" pitchFamily="2" charset="-79"/>
              </a:rPr>
              <a:t>so we can go ahead and select this group we'll select files and we'll select this </a:t>
            </a:r>
            <a:r>
              <a:rPr lang="en-US" sz="2000" b="0" i="0" dirty="0" err="1">
                <a:effectLst/>
                <a:latin typeface="Aharoni" panose="02010803020104030203" pitchFamily="2" charset="-79"/>
                <a:cs typeface="Aharoni" panose="02010803020104030203" pitchFamily="2" charset="-79"/>
              </a:rPr>
              <a:t>agent.conf</a:t>
            </a:r>
            <a:r>
              <a:rPr lang="en-US" sz="2000" b="0" i="0" dirty="0">
                <a:effectLst/>
                <a:latin typeface="Aharoni" panose="02010803020104030203" pitchFamily="2" charset="-79"/>
                <a:cs typeface="Aharoni" panose="02010803020104030203" pitchFamily="2" charset="-79"/>
              </a:rPr>
              <a:t> and we'll be able to edit this</a:t>
            </a:r>
            <a:endParaRPr lang="en-US" sz="2000" dirty="0">
              <a:latin typeface="Aharoni" panose="02010803020104030203" pitchFamily="2" charset="-79"/>
              <a:cs typeface="Aharoni" panose="02010803020104030203" pitchFamily="2" charset="-79"/>
            </a:endParaRPr>
          </a:p>
        </p:txBody>
      </p:sp>
      <p:pic>
        <p:nvPicPr>
          <p:cNvPr id="8" name="Picture 7" descr="A screenshot of a computer&#10;&#10;Description automatically generated">
            <a:extLst>
              <a:ext uri="{FF2B5EF4-FFF2-40B4-BE49-F238E27FC236}">
                <a16:creationId xmlns:a16="http://schemas.microsoft.com/office/drawing/2014/main" id="{CB7C665A-EB04-4921-9CE7-A7B071CC44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18" y="3318973"/>
            <a:ext cx="5078400" cy="2856600"/>
          </a:xfrm>
          <a:prstGeom prst="rect">
            <a:avLst/>
          </a:prstGeom>
        </p:spPr>
      </p:pic>
    </p:spTree>
    <p:extLst>
      <p:ext uri="{BB962C8B-B14F-4D97-AF65-F5344CB8AC3E}">
        <p14:creationId xmlns:p14="http://schemas.microsoft.com/office/powerpoint/2010/main" val="4210271484"/>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 with numbers falling&#10;&#10;Description automatically generated with medium confidence">
            <a:extLst>
              <a:ext uri="{FF2B5EF4-FFF2-40B4-BE49-F238E27FC236}">
                <a16:creationId xmlns:a16="http://schemas.microsoft.com/office/drawing/2014/main" id="{BF1C5835-791F-421F-3B75-0D30CD459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95"/>
            <a:ext cx="12284990" cy="6907649"/>
          </a:xfrm>
          <a:prstGeom prst="rect">
            <a:avLst/>
          </a:prstGeom>
        </p:spPr>
      </p:pic>
      <p:sp>
        <p:nvSpPr>
          <p:cNvPr id="6" name="TextBox 5">
            <a:extLst>
              <a:ext uri="{FF2B5EF4-FFF2-40B4-BE49-F238E27FC236}">
                <a16:creationId xmlns:a16="http://schemas.microsoft.com/office/drawing/2014/main" id="{75013E26-97DD-CFDA-EB80-074CF8F18DAD}"/>
              </a:ext>
            </a:extLst>
          </p:cNvPr>
          <p:cNvSpPr txBox="1"/>
          <p:nvPr/>
        </p:nvSpPr>
        <p:spPr>
          <a:xfrm>
            <a:off x="1785558" y="2206759"/>
            <a:ext cx="9341107" cy="1477328"/>
          </a:xfrm>
          <a:prstGeom prst="rect">
            <a:avLst/>
          </a:prstGeom>
          <a:noFill/>
        </p:spPr>
        <p:txBody>
          <a:bodyPr wrap="square" rtlCol="0">
            <a:spAutoFit/>
          </a:bodyPr>
          <a:lstStyle/>
          <a:p>
            <a:r>
              <a:rPr lang="en-US" sz="9000" dirty="0">
                <a:ln w="28575">
                  <a:solidFill>
                    <a:schemeClr val="tx1"/>
                  </a:solidFill>
                </a:ln>
                <a:noFill/>
                <a:latin typeface="Arial Rounded MT Bold" panose="020F0704030504030204" pitchFamily="34" charset="0"/>
              </a:rPr>
              <a:t>Sentinel Secure</a:t>
            </a:r>
          </a:p>
        </p:txBody>
      </p:sp>
      <p:sp>
        <p:nvSpPr>
          <p:cNvPr id="5" name="TextBox 4">
            <a:extLst>
              <a:ext uri="{FF2B5EF4-FFF2-40B4-BE49-F238E27FC236}">
                <a16:creationId xmlns:a16="http://schemas.microsoft.com/office/drawing/2014/main" id="{E8F61F29-4735-486C-99E8-8DC3D14D9EE0}"/>
              </a:ext>
            </a:extLst>
          </p:cNvPr>
          <p:cNvSpPr txBox="1"/>
          <p:nvPr/>
        </p:nvSpPr>
        <p:spPr>
          <a:xfrm>
            <a:off x="1489549" y="3864219"/>
            <a:ext cx="9509627" cy="477054"/>
          </a:xfrm>
          <a:prstGeom prst="rect">
            <a:avLst/>
          </a:prstGeom>
          <a:noFill/>
        </p:spPr>
        <p:txBody>
          <a:bodyPr wrap="square" rtlCol="0">
            <a:spAutoFit/>
          </a:bodyPr>
          <a:lstStyle/>
          <a:p>
            <a:pPr algn="ctr"/>
            <a:r>
              <a:rPr lang="en-US" sz="2500" dirty="0">
                <a:ln w="10160">
                  <a:solidFill>
                    <a:schemeClr val="tx1"/>
                  </a:solidFill>
                </a:ln>
                <a:noFill/>
                <a:latin typeface="Arial Rounded MT Bold" panose="020F0704030504030204" pitchFamily="34" charset="0"/>
              </a:rPr>
              <a:t>Safeguarding Networks With </a:t>
            </a:r>
            <a:r>
              <a:rPr lang="en-US" sz="2500" dirty="0" err="1">
                <a:ln w="10160">
                  <a:solidFill>
                    <a:schemeClr val="tx1"/>
                  </a:solidFill>
                </a:ln>
                <a:noFill/>
                <a:latin typeface="Arial Rounded MT Bold" panose="020F0704030504030204" pitchFamily="34" charset="0"/>
              </a:rPr>
              <a:t>Wazuh</a:t>
            </a:r>
            <a:r>
              <a:rPr lang="en-US" sz="2500" dirty="0">
                <a:ln w="10160">
                  <a:solidFill>
                    <a:schemeClr val="tx1"/>
                  </a:solidFill>
                </a:ln>
                <a:noFill/>
                <a:latin typeface="Arial Rounded MT Bold" panose="020F0704030504030204" pitchFamily="34" charset="0"/>
              </a:rPr>
              <a:t> guard</a:t>
            </a:r>
          </a:p>
        </p:txBody>
      </p:sp>
    </p:spTree>
    <p:extLst>
      <p:ext uri="{BB962C8B-B14F-4D97-AF65-F5344CB8AC3E}">
        <p14:creationId xmlns:p14="http://schemas.microsoft.com/office/powerpoint/2010/main" val="69507160"/>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B4FC637-39F1-A151-5558-23A838AE7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269" y="-21937811"/>
            <a:ext cx="8516043" cy="4572938"/>
          </a:xfrm>
          <a:prstGeom prst="rect">
            <a:avLst/>
          </a:prstGeom>
        </p:spPr>
      </p:pic>
      <p:pic>
        <p:nvPicPr>
          <p:cNvPr id="18" name="Picture 17">
            <a:extLst>
              <a:ext uri="{FF2B5EF4-FFF2-40B4-BE49-F238E27FC236}">
                <a16:creationId xmlns:a16="http://schemas.microsoft.com/office/drawing/2014/main" id="{CE527123-65E3-F294-0720-B33EBE433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246" y="-16458594"/>
            <a:ext cx="6077477" cy="4275190"/>
          </a:xfrm>
          <a:prstGeom prst="rect">
            <a:avLst/>
          </a:prstGeom>
        </p:spPr>
      </p:pic>
      <p:pic>
        <p:nvPicPr>
          <p:cNvPr id="20" name="Picture 19">
            <a:extLst>
              <a:ext uri="{FF2B5EF4-FFF2-40B4-BE49-F238E27FC236}">
                <a16:creationId xmlns:a16="http://schemas.microsoft.com/office/drawing/2014/main" id="{A97338AD-9174-581D-600E-9F83370E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1669" y="-10940813"/>
            <a:ext cx="6085097" cy="4286621"/>
          </a:xfrm>
          <a:prstGeom prst="rect">
            <a:avLst/>
          </a:prstGeom>
        </p:spPr>
      </p:pic>
      <p:pic>
        <p:nvPicPr>
          <p:cNvPr id="22" name="Picture 21">
            <a:extLst>
              <a:ext uri="{FF2B5EF4-FFF2-40B4-BE49-F238E27FC236}">
                <a16:creationId xmlns:a16="http://schemas.microsoft.com/office/drawing/2014/main" id="{B548EDF6-40E0-73F0-E717-E6DA0CB156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7626" y="-5478830"/>
            <a:ext cx="6085097" cy="4286621"/>
          </a:xfrm>
          <a:prstGeom prst="rect">
            <a:avLst/>
          </a:prstGeom>
        </p:spPr>
      </p:pic>
      <p:sp>
        <p:nvSpPr>
          <p:cNvPr id="4" name="TextBox 3">
            <a:extLst>
              <a:ext uri="{FF2B5EF4-FFF2-40B4-BE49-F238E27FC236}">
                <a16:creationId xmlns:a16="http://schemas.microsoft.com/office/drawing/2014/main" id="{3C4E845F-F4D9-F2D8-245D-B8FAFE2E2FD2}"/>
              </a:ext>
            </a:extLst>
          </p:cNvPr>
          <p:cNvSpPr txBox="1"/>
          <p:nvPr/>
        </p:nvSpPr>
        <p:spPr>
          <a:xfrm>
            <a:off x="458361" y="4487098"/>
            <a:ext cx="11660127" cy="1631216"/>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effectLst/>
                <a:latin typeface="Aharoni" panose="02010803020104030203" pitchFamily="2" charset="-79"/>
                <a:cs typeface="Aharoni" panose="02010803020104030203" pitchFamily="2" charset="-79"/>
              </a:rPr>
              <a:t>and once we edit and save this file this will push out to all of the wazoo agents that are within this default group so again what we need to tell our wazoo agent to do is say hey for every event that comes into this particular to this event viewer log which is this </a:t>
            </a:r>
            <a:r>
              <a:rPr lang="en-US" sz="2000" b="0" i="0" dirty="0" err="1">
                <a:effectLst/>
                <a:latin typeface="Aharoni" panose="02010803020104030203" pitchFamily="2" charset="-79"/>
                <a:cs typeface="Aharoni" panose="02010803020104030203" pitchFamily="2" charset="-79"/>
              </a:rPr>
              <a:t>microsoft</a:t>
            </a:r>
            <a:r>
              <a:rPr lang="en-US" sz="2000" b="0" i="0" dirty="0">
                <a:effectLst/>
                <a:latin typeface="Aharoni" panose="02010803020104030203" pitchFamily="2" charset="-79"/>
                <a:cs typeface="Aharoni" panose="02010803020104030203" pitchFamily="2" charset="-79"/>
              </a:rPr>
              <a:t> windows </a:t>
            </a:r>
            <a:r>
              <a:rPr lang="en-US" sz="2000" b="0" i="0" dirty="0" err="1">
                <a:effectLst/>
                <a:latin typeface="Aharoni" panose="02010803020104030203" pitchFamily="2" charset="-79"/>
                <a:cs typeface="Aharoni" panose="02010803020104030203" pitchFamily="2" charset="-79"/>
              </a:rPr>
              <a:t>windows</a:t>
            </a:r>
            <a:r>
              <a:rPr lang="en-US" sz="2000" b="0" i="0" dirty="0">
                <a:effectLst/>
                <a:latin typeface="Aharoni" panose="02010803020104030203" pitchFamily="2" charset="-79"/>
                <a:cs typeface="Aharoni" panose="02010803020104030203" pitchFamily="2" charset="-79"/>
              </a:rPr>
              <a:t> defender operational </a:t>
            </a:r>
            <a:r>
              <a:rPr lang="en-US" sz="2000" b="0" i="0" dirty="0" err="1">
                <a:effectLst/>
                <a:latin typeface="Aharoni" panose="02010803020104030203" pitchFamily="2" charset="-79"/>
                <a:cs typeface="Aharoni" panose="02010803020104030203" pitchFamily="2" charset="-79"/>
              </a:rPr>
              <a:t>i</a:t>
            </a:r>
            <a:r>
              <a:rPr lang="en-US" sz="2000" b="0" i="0" dirty="0">
                <a:effectLst/>
                <a:latin typeface="Aharoni" panose="02010803020104030203" pitchFamily="2" charset="-79"/>
                <a:cs typeface="Aharoni" panose="02010803020104030203" pitchFamily="2" charset="-79"/>
              </a:rPr>
              <a:t> want you to gather that up and send that to our manager so if we go back into here we can just simply add this block here</a:t>
            </a:r>
            <a:endParaRPr lang="en-US" sz="2000" dirty="0">
              <a:latin typeface="Aharoni" panose="02010803020104030203" pitchFamily="2" charset="-79"/>
              <a:ea typeface="ADLaM Display" panose="02010000000000000000" pitchFamily="2" charset="0"/>
              <a:cs typeface="Aharoni" panose="02010803020104030203" pitchFamily="2" charset="-79"/>
            </a:endParaRPr>
          </a:p>
        </p:txBody>
      </p:sp>
      <p:sp>
        <p:nvSpPr>
          <p:cNvPr id="9" name="TextBox 8">
            <a:extLst>
              <a:ext uri="{FF2B5EF4-FFF2-40B4-BE49-F238E27FC236}">
                <a16:creationId xmlns:a16="http://schemas.microsoft.com/office/drawing/2014/main" id="{9AEC570D-64CC-79EE-0581-023B476EA88F}"/>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4" name="TextBox 13">
            <a:extLst>
              <a:ext uri="{FF2B5EF4-FFF2-40B4-BE49-F238E27FC236}">
                <a16:creationId xmlns:a16="http://schemas.microsoft.com/office/drawing/2014/main" id="{37B3EE5C-E1E5-40FA-95D2-B1088BFD4728}"/>
              </a:ext>
            </a:extLst>
          </p:cNvPr>
          <p:cNvSpPr txBox="1"/>
          <p:nvPr/>
        </p:nvSpPr>
        <p:spPr>
          <a:xfrm>
            <a:off x="3254557" y="130156"/>
            <a:ext cx="6305341" cy="430887"/>
          </a:xfrm>
          <a:prstGeom prst="rect">
            <a:avLst/>
          </a:prstGeom>
          <a:noFill/>
        </p:spPr>
        <p:txBody>
          <a:bodyPr wrap="square" rtlCol="0">
            <a:spAutoFit/>
          </a:bodyPr>
          <a:lstStyle/>
          <a:p>
            <a:r>
              <a:rPr lang="en-US" sz="2200" dirty="0">
                <a:latin typeface="Amasis MT Pro Black" panose="02040A04050005020304" pitchFamily="18" charset="0"/>
              </a:rPr>
              <a:t>Holistic Threat Monitoring and Response</a:t>
            </a:r>
          </a:p>
        </p:txBody>
      </p:sp>
      <p:pic>
        <p:nvPicPr>
          <p:cNvPr id="6" name="Picture 5" descr="A screenshot of a computer&#10;&#10;Description automatically generated">
            <a:extLst>
              <a:ext uri="{FF2B5EF4-FFF2-40B4-BE49-F238E27FC236}">
                <a16:creationId xmlns:a16="http://schemas.microsoft.com/office/drawing/2014/main" id="{FF9E77D7-DBAA-4F9B-8F48-D4902F0606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7227" y="1032187"/>
            <a:ext cx="5412285" cy="304441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FFE0CBD-4D7B-498F-867F-E725C06385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361" y="1027397"/>
            <a:ext cx="5416565" cy="3049200"/>
          </a:xfrm>
          <a:prstGeom prst="rect">
            <a:avLst/>
          </a:prstGeom>
        </p:spPr>
      </p:pic>
    </p:spTree>
    <p:extLst>
      <p:ext uri="{BB962C8B-B14F-4D97-AF65-F5344CB8AC3E}">
        <p14:creationId xmlns:p14="http://schemas.microsoft.com/office/powerpoint/2010/main" val="1557524397"/>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B4FC637-39F1-A151-5558-23A838AE7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723" y="-28338611"/>
            <a:ext cx="8516043" cy="4572938"/>
          </a:xfrm>
          <a:prstGeom prst="rect">
            <a:avLst/>
          </a:prstGeom>
        </p:spPr>
      </p:pic>
      <p:pic>
        <p:nvPicPr>
          <p:cNvPr id="18" name="Picture 17">
            <a:extLst>
              <a:ext uri="{FF2B5EF4-FFF2-40B4-BE49-F238E27FC236}">
                <a16:creationId xmlns:a16="http://schemas.microsoft.com/office/drawing/2014/main" id="{CE527123-65E3-F294-0720-B33EBE433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904" y="-22590311"/>
            <a:ext cx="6077477" cy="4275190"/>
          </a:xfrm>
          <a:prstGeom prst="rect">
            <a:avLst/>
          </a:prstGeom>
        </p:spPr>
      </p:pic>
      <p:pic>
        <p:nvPicPr>
          <p:cNvPr id="20" name="Picture 19">
            <a:extLst>
              <a:ext uri="{FF2B5EF4-FFF2-40B4-BE49-F238E27FC236}">
                <a16:creationId xmlns:a16="http://schemas.microsoft.com/office/drawing/2014/main" id="{A97338AD-9174-581D-600E-9F83370E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626" y="-17155285"/>
            <a:ext cx="6085097" cy="4286621"/>
          </a:xfrm>
          <a:prstGeom prst="rect">
            <a:avLst/>
          </a:prstGeom>
        </p:spPr>
      </p:pic>
      <p:pic>
        <p:nvPicPr>
          <p:cNvPr id="22" name="Picture 21">
            <a:extLst>
              <a:ext uri="{FF2B5EF4-FFF2-40B4-BE49-F238E27FC236}">
                <a16:creationId xmlns:a16="http://schemas.microsoft.com/office/drawing/2014/main" id="{B548EDF6-40E0-73F0-E717-E6DA0CB156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1669" y="-11691465"/>
            <a:ext cx="6085097" cy="4286621"/>
          </a:xfrm>
          <a:prstGeom prst="rect">
            <a:avLst/>
          </a:prstGeom>
        </p:spPr>
      </p:pic>
      <p:pic>
        <p:nvPicPr>
          <p:cNvPr id="24" name="Picture 23">
            <a:extLst>
              <a:ext uri="{FF2B5EF4-FFF2-40B4-BE49-F238E27FC236}">
                <a16:creationId xmlns:a16="http://schemas.microsoft.com/office/drawing/2014/main" id="{6250EAA8-BF93-DE6D-9189-5C4CE4DEA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743" y="-5896411"/>
            <a:ext cx="6077477" cy="4286621"/>
          </a:xfrm>
          <a:prstGeom prst="rect">
            <a:avLst/>
          </a:prstGeom>
        </p:spPr>
      </p:pic>
      <p:sp>
        <p:nvSpPr>
          <p:cNvPr id="27" name="TextBox 26">
            <a:extLst>
              <a:ext uri="{FF2B5EF4-FFF2-40B4-BE49-F238E27FC236}">
                <a16:creationId xmlns:a16="http://schemas.microsoft.com/office/drawing/2014/main" id="{78784A68-7E7F-47AE-C5C8-0C89E3B7DE9A}"/>
              </a:ext>
            </a:extLst>
          </p:cNvPr>
          <p:cNvSpPr txBox="1"/>
          <p:nvPr/>
        </p:nvSpPr>
        <p:spPr>
          <a:xfrm>
            <a:off x="308499" y="624002"/>
            <a:ext cx="11702413" cy="1938992"/>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effectLst/>
                <a:latin typeface="Aharoni" panose="02010803020104030203" pitchFamily="2" charset="-79"/>
                <a:cs typeface="Aharoni" panose="02010803020104030203" pitchFamily="2" charset="-79"/>
              </a:rPr>
              <a:t>so now our wazoo agent is now going to gather up these logs and send them to our wazoo manager so if we go ahead and jump back on to this agent's particular dashboard. </a:t>
            </a:r>
          </a:p>
          <a:p>
            <a:pPr marL="342900" indent="-342900">
              <a:buFont typeface="Wingdings" panose="05000000000000000000" pitchFamily="2" charset="2"/>
              <a:buChar char="q"/>
            </a:pPr>
            <a:r>
              <a:rPr lang="en-US" sz="2000" dirty="0">
                <a:latin typeface="Aharoni" panose="02010803020104030203" pitchFamily="2" charset="-79"/>
                <a:ea typeface="ADLaM Display" panose="02010000000000000000" pitchFamily="2" charset="0"/>
                <a:cs typeface="Aharoni" panose="02010803020104030203" pitchFamily="2" charset="-79"/>
              </a:rPr>
              <a:t>let's now trigger the same alert so if we go ahead and we'll just grab this guy again so we'll see windows malware has detected it.</a:t>
            </a:r>
          </a:p>
          <a:p>
            <a:pPr marL="342900" indent="-342900">
              <a:buFont typeface="Wingdings" panose="05000000000000000000" pitchFamily="2" charset="2"/>
              <a:buChar char="q"/>
            </a:pPr>
            <a:r>
              <a:rPr lang="en-US" sz="2000" dirty="0">
                <a:latin typeface="Aharoni" panose="02010803020104030203" pitchFamily="2" charset="-79"/>
                <a:ea typeface="ADLaM Display" panose="02010000000000000000" pitchFamily="2" charset="0"/>
                <a:cs typeface="Aharoni" panose="02010803020104030203" pitchFamily="2" charset="-79"/>
              </a:rPr>
              <a:t>if we go into our event viewer here and refresh we see our new entry here so that looks good so it's detected our log file.</a:t>
            </a:r>
          </a:p>
        </p:txBody>
      </p:sp>
      <p:pic>
        <p:nvPicPr>
          <p:cNvPr id="3" name="Picture 2">
            <a:extLst>
              <a:ext uri="{FF2B5EF4-FFF2-40B4-BE49-F238E27FC236}">
                <a16:creationId xmlns:a16="http://schemas.microsoft.com/office/drawing/2014/main" id="{C8413D7A-55E0-1463-114E-AA8F70F264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1395" y="8227617"/>
            <a:ext cx="6299465" cy="4429311"/>
          </a:xfrm>
          <a:prstGeom prst="rect">
            <a:avLst/>
          </a:prstGeom>
        </p:spPr>
      </p:pic>
      <p:sp>
        <p:nvSpPr>
          <p:cNvPr id="9" name="TextBox 8">
            <a:extLst>
              <a:ext uri="{FF2B5EF4-FFF2-40B4-BE49-F238E27FC236}">
                <a16:creationId xmlns:a16="http://schemas.microsoft.com/office/drawing/2014/main" id="{9563B818-375B-7580-F244-F24D81628950}"/>
              </a:ext>
            </a:extLst>
          </p:cNvPr>
          <p:cNvSpPr txBox="1"/>
          <p:nvPr/>
        </p:nvSpPr>
        <p:spPr>
          <a:xfrm>
            <a:off x="1115322" y="4747460"/>
            <a:ext cx="4822816" cy="400110"/>
          </a:xfrm>
          <a:prstGeom prst="rect">
            <a:avLst/>
          </a:prstGeom>
          <a:noFill/>
        </p:spPr>
        <p:txBody>
          <a:bodyPr wrap="square" rtlCol="0">
            <a:spAutoFit/>
          </a:bodyPr>
          <a:lstStyle/>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F5B000ED-F160-2502-DAA7-F96F41FD4D46}"/>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7" name="TextBox 16">
            <a:extLst>
              <a:ext uri="{FF2B5EF4-FFF2-40B4-BE49-F238E27FC236}">
                <a16:creationId xmlns:a16="http://schemas.microsoft.com/office/drawing/2014/main" id="{94D236C6-FBFD-4D36-92B8-DE4C22C58F79}"/>
              </a:ext>
            </a:extLst>
          </p:cNvPr>
          <p:cNvSpPr txBox="1"/>
          <p:nvPr/>
        </p:nvSpPr>
        <p:spPr>
          <a:xfrm>
            <a:off x="3254557" y="130156"/>
            <a:ext cx="6305341" cy="430887"/>
          </a:xfrm>
          <a:prstGeom prst="rect">
            <a:avLst/>
          </a:prstGeom>
          <a:noFill/>
        </p:spPr>
        <p:txBody>
          <a:bodyPr wrap="square" rtlCol="0">
            <a:spAutoFit/>
          </a:bodyPr>
          <a:lstStyle/>
          <a:p>
            <a:r>
              <a:rPr lang="en-US" sz="2200" dirty="0">
                <a:latin typeface="Amasis MT Pro Black" panose="02040A04050005020304" pitchFamily="18" charset="0"/>
              </a:rPr>
              <a:t>Holistic Threat Monitoring and Response</a:t>
            </a:r>
          </a:p>
        </p:txBody>
      </p:sp>
      <p:pic>
        <p:nvPicPr>
          <p:cNvPr id="7" name="Picture 6" descr="A screenshot of a computer&#10;&#10;Description automatically generated">
            <a:extLst>
              <a:ext uri="{FF2B5EF4-FFF2-40B4-BE49-F238E27FC236}">
                <a16:creationId xmlns:a16="http://schemas.microsoft.com/office/drawing/2014/main" id="{D635B0E7-F1C4-44CE-A17F-571CBA54AD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8865" y="2776578"/>
            <a:ext cx="5197243" cy="292344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CFB9E94-DD9A-4CA2-AF85-9E89F6BE3D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516" y="2776579"/>
            <a:ext cx="5197244" cy="2923450"/>
          </a:xfrm>
          <a:prstGeom prst="rect">
            <a:avLst/>
          </a:prstGeom>
        </p:spPr>
      </p:pic>
    </p:spTree>
    <p:extLst>
      <p:ext uri="{BB962C8B-B14F-4D97-AF65-F5344CB8AC3E}">
        <p14:creationId xmlns:p14="http://schemas.microsoft.com/office/powerpoint/2010/main" val="400005732"/>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B4FC637-39F1-A151-5558-23A838AE7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723" y="-28338611"/>
            <a:ext cx="8516043" cy="4572938"/>
          </a:xfrm>
          <a:prstGeom prst="rect">
            <a:avLst/>
          </a:prstGeom>
        </p:spPr>
      </p:pic>
      <p:pic>
        <p:nvPicPr>
          <p:cNvPr id="18" name="Picture 17">
            <a:extLst>
              <a:ext uri="{FF2B5EF4-FFF2-40B4-BE49-F238E27FC236}">
                <a16:creationId xmlns:a16="http://schemas.microsoft.com/office/drawing/2014/main" id="{CE527123-65E3-F294-0720-B33EBE433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904" y="-22590311"/>
            <a:ext cx="6077477" cy="4275190"/>
          </a:xfrm>
          <a:prstGeom prst="rect">
            <a:avLst/>
          </a:prstGeom>
        </p:spPr>
      </p:pic>
      <p:pic>
        <p:nvPicPr>
          <p:cNvPr id="20" name="Picture 19">
            <a:extLst>
              <a:ext uri="{FF2B5EF4-FFF2-40B4-BE49-F238E27FC236}">
                <a16:creationId xmlns:a16="http://schemas.microsoft.com/office/drawing/2014/main" id="{A97338AD-9174-581D-600E-9F83370E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626" y="-17155285"/>
            <a:ext cx="6085097" cy="4286621"/>
          </a:xfrm>
          <a:prstGeom prst="rect">
            <a:avLst/>
          </a:prstGeom>
        </p:spPr>
      </p:pic>
      <p:pic>
        <p:nvPicPr>
          <p:cNvPr id="22" name="Picture 21">
            <a:extLst>
              <a:ext uri="{FF2B5EF4-FFF2-40B4-BE49-F238E27FC236}">
                <a16:creationId xmlns:a16="http://schemas.microsoft.com/office/drawing/2014/main" id="{B548EDF6-40E0-73F0-E717-E6DA0CB156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1669" y="-11691465"/>
            <a:ext cx="6085097" cy="4286621"/>
          </a:xfrm>
          <a:prstGeom prst="rect">
            <a:avLst/>
          </a:prstGeom>
        </p:spPr>
      </p:pic>
      <p:pic>
        <p:nvPicPr>
          <p:cNvPr id="24" name="Picture 23">
            <a:extLst>
              <a:ext uri="{FF2B5EF4-FFF2-40B4-BE49-F238E27FC236}">
                <a16:creationId xmlns:a16="http://schemas.microsoft.com/office/drawing/2014/main" id="{6250EAA8-BF93-DE6D-9189-5C4CE4DEA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743" y="-5896411"/>
            <a:ext cx="6077477" cy="4286621"/>
          </a:xfrm>
          <a:prstGeom prst="rect">
            <a:avLst/>
          </a:prstGeom>
        </p:spPr>
      </p:pic>
      <p:pic>
        <p:nvPicPr>
          <p:cNvPr id="3" name="Picture 2">
            <a:extLst>
              <a:ext uri="{FF2B5EF4-FFF2-40B4-BE49-F238E27FC236}">
                <a16:creationId xmlns:a16="http://schemas.microsoft.com/office/drawing/2014/main" id="{C8413D7A-55E0-1463-114E-AA8F70F264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1395" y="8227617"/>
            <a:ext cx="6299465" cy="4429311"/>
          </a:xfrm>
          <a:prstGeom prst="rect">
            <a:avLst/>
          </a:prstGeom>
        </p:spPr>
      </p:pic>
      <p:sp>
        <p:nvSpPr>
          <p:cNvPr id="9" name="TextBox 8">
            <a:extLst>
              <a:ext uri="{FF2B5EF4-FFF2-40B4-BE49-F238E27FC236}">
                <a16:creationId xmlns:a16="http://schemas.microsoft.com/office/drawing/2014/main" id="{9563B818-375B-7580-F244-F24D81628950}"/>
              </a:ext>
            </a:extLst>
          </p:cNvPr>
          <p:cNvSpPr txBox="1"/>
          <p:nvPr/>
        </p:nvSpPr>
        <p:spPr>
          <a:xfrm>
            <a:off x="370312" y="4131174"/>
            <a:ext cx="5768489" cy="1938992"/>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effectLst/>
                <a:latin typeface="Aharoni" panose="02010803020104030203" pitchFamily="2" charset="-79"/>
                <a:cs typeface="Aharoni" panose="02010803020104030203" pitchFamily="2" charset="-79"/>
              </a:rPr>
              <a:t>so we first get our output windows defender has detected a potentially unwanted software so meaning malware and then we can see it performed an action to protect us and that is windows defender actually quarantining the file for us.</a:t>
            </a:r>
            <a:endParaRPr lang="en-US" sz="2000" dirty="0">
              <a:latin typeface="Aharoni" panose="02010803020104030203" pitchFamily="2" charset="-79"/>
              <a:ea typeface="ADLaM Display" panose="02010000000000000000" pitchFamily="2" charset="0"/>
              <a:cs typeface="Aharoni" panose="02010803020104030203" pitchFamily="2" charset="-79"/>
            </a:endParaRPr>
          </a:p>
        </p:txBody>
      </p:sp>
      <p:sp>
        <p:nvSpPr>
          <p:cNvPr id="10" name="TextBox 9">
            <a:extLst>
              <a:ext uri="{FF2B5EF4-FFF2-40B4-BE49-F238E27FC236}">
                <a16:creationId xmlns:a16="http://schemas.microsoft.com/office/drawing/2014/main" id="{97B2D58A-3F0C-9149-A8D6-AA2F1AE15BC8}"/>
              </a:ext>
            </a:extLst>
          </p:cNvPr>
          <p:cNvSpPr txBox="1"/>
          <p:nvPr/>
        </p:nvSpPr>
        <p:spPr>
          <a:xfrm>
            <a:off x="6249415" y="4131174"/>
            <a:ext cx="6077476" cy="2246769"/>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effectLst/>
                <a:latin typeface="Aharoni" panose="02010803020104030203" pitchFamily="2" charset="-79"/>
                <a:cs typeface="Aharoni" panose="02010803020104030203" pitchFamily="2" charset="-79"/>
              </a:rPr>
              <a:t>and if we expand this out we get all the metadata around that particular file that windows defender recognized as being malicious so here you can see it this </a:t>
            </a:r>
            <a:r>
              <a:rPr lang="en-US" sz="2000" b="0" i="0" dirty="0" err="1">
                <a:effectLst/>
                <a:latin typeface="Aharoni" panose="02010803020104030203" pitchFamily="2" charset="-79"/>
                <a:cs typeface="Aharoni" panose="02010803020104030203" pitchFamily="2" charset="-79"/>
              </a:rPr>
              <a:t>icarcom</a:t>
            </a:r>
            <a:r>
              <a:rPr lang="en-US" sz="2000" b="0" i="0" dirty="0">
                <a:effectLst/>
                <a:latin typeface="Aharoni" panose="02010803020104030203" pitchFamily="2" charset="-79"/>
                <a:cs typeface="Aharoni" panose="02010803020104030203" pitchFamily="2" charset="-79"/>
              </a:rPr>
              <a:t> tried to file tried to be written into our downloads directory and we see all the metadata around it which is really nice.</a:t>
            </a:r>
            <a:endParaRPr lang="en-US" sz="2000" dirty="0">
              <a:latin typeface="Aharoni" panose="02010803020104030203" pitchFamily="2" charset="-79"/>
              <a:ea typeface="ADLaM Display" panose="02010000000000000000" pitchFamily="2" charset="0"/>
              <a:cs typeface="Aharoni" panose="02010803020104030203" pitchFamily="2" charset="-79"/>
            </a:endParaRPr>
          </a:p>
        </p:txBody>
      </p:sp>
      <p:sp>
        <p:nvSpPr>
          <p:cNvPr id="13" name="TextBox 12">
            <a:extLst>
              <a:ext uri="{FF2B5EF4-FFF2-40B4-BE49-F238E27FC236}">
                <a16:creationId xmlns:a16="http://schemas.microsoft.com/office/drawing/2014/main" id="{D591DDDF-4332-DD91-119C-13CCBC55A9A8}"/>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21" name="TextBox 20">
            <a:extLst>
              <a:ext uri="{FF2B5EF4-FFF2-40B4-BE49-F238E27FC236}">
                <a16:creationId xmlns:a16="http://schemas.microsoft.com/office/drawing/2014/main" id="{E5B095AB-DDEF-4D50-AF77-2CABE9113A7F}"/>
              </a:ext>
            </a:extLst>
          </p:cNvPr>
          <p:cNvSpPr txBox="1"/>
          <p:nvPr/>
        </p:nvSpPr>
        <p:spPr>
          <a:xfrm>
            <a:off x="3254557" y="130156"/>
            <a:ext cx="6305341" cy="430887"/>
          </a:xfrm>
          <a:prstGeom prst="rect">
            <a:avLst/>
          </a:prstGeom>
          <a:noFill/>
        </p:spPr>
        <p:txBody>
          <a:bodyPr wrap="square" rtlCol="0">
            <a:spAutoFit/>
          </a:bodyPr>
          <a:lstStyle/>
          <a:p>
            <a:r>
              <a:rPr lang="en-US" sz="2200" dirty="0">
                <a:latin typeface="Amasis MT Pro Black" panose="02040A04050005020304" pitchFamily="18" charset="0"/>
              </a:rPr>
              <a:t>Holistic Threat Monitoring and Response</a:t>
            </a:r>
          </a:p>
        </p:txBody>
      </p:sp>
      <p:pic>
        <p:nvPicPr>
          <p:cNvPr id="7" name="Picture 6" descr="A screenshot of a computer&#10;&#10;Description automatically generated">
            <a:extLst>
              <a:ext uri="{FF2B5EF4-FFF2-40B4-BE49-F238E27FC236}">
                <a16:creationId xmlns:a16="http://schemas.microsoft.com/office/drawing/2014/main" id="{3C72911E-21A3-41A7-AED0-E5DBB492C9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3547" y="1022626"/>
            <a:ext cx="5106704" cy="287252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D173BC3-892D-4EC6-A9B1-1C28EF0E4B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460" y="1052275"/>
            <a:ext cx="5053994" cy="2842872"/>
          </a:xfrm>
          <a:prstGeom prst="rect">
            <a:avLst/>
          </a:prstGeom>
        </p:spPr>
      </p:pic>
    </p:spTree>
    <p:extLst>
      <p:ext uri="{BB962C8B-B14F-4D97-AF65-F5344CB8AC3E}">
        <p14:creationId xmlns:p14="http://schemas.microsoft.com/office/powerpoint/2010/main" val="2704040281"/>
      </p:ext>
    </p:extLst>
  </p:cSld>
  <p:clrMapOvr>
    <a:masterClrMapping/>
  </p:clrMapOvr>
  <mc:AlternateContent xmlns:mc="http://schemas.openxmlformats.org/markup-compatibility/2006" xmlns:p14="http://schemas.microsoft.com/office/powerpoint/2010/main">
    <mc:Choice Requires="p14">
      <p:transition spd="slow" p14:dur="1450">
        <p:cover/>
      </p:transition>
    </mc:Choice>
    <mc:Fallback xmlns="">
      <p:transition spd="slow">
        <p:cove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51B4B29-5D5C-8CF2-B215-0519F8CB05F3}"/>
              </a:ext>
            </a:extLst>
          </p:cNvPr>
          <p:cNvSpPr/>
          <p:nvPr/>
        </p:nvSpPr>
        <p:spPr>
          <a:xfrm>
            <a:off x="-4854748" y="-3436909"/>
            <a:ext cx="10872316" cy="12902084"/>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FF678D-8213-E362-B783-693D016B6730}"/>
              </a:ext>
            </a:extLst>
          </p:cNvPr>
          <p:cNvSpPr/>
          <p:nvPr/>
        </p:nvSpPr>
        <p:spPr>
          <a:xfrm>
            <a:off x="-5164422" y="-3391416"/>
            <a:ext cx="10872316" cy="12902084"/>
          </a:xfrm>
          <a:prstGeom prst="ellipse">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B0C003-356A-5A35-0377-A137601108E3}"/>
              </a:ext>
            </a:extLst>
          </p:cNvPr>
          <p:cNvSpPr/>
          <p:nvPr/>
        </p:nvSpPr>
        <p:spPr>
          <a:xfrm>
            <a:off x="-5474096" y="-3414162"/>
            <a:ext cx="10872316" cy="12902084"/>
          </a:xfrm>
          <a:prstGeom prst="ellipse">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EC6DD1-8372-5FB0-A582-AA651142C98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8" name="Oval 7">
            <a:extLst>
              <a:ext uri="{FF2B5EF4-FFF2-40B4-BE49-F238E27FC236}">
                <a16:creationId xmlns:a16="http://schemas.microsoft.com/office/drawing/2014/main" id="{114A57A4-A996-4826-B9E8-54242AAB979C}"/>
              </a:ext>
            </a:extLst>
          </p:cNvPr>
          <p:cNvSpPr/>
          <p:nvPr/>
        </p:nvSpPr>
        <p:spPr>
          <a:xfrm>
            <a:off x="-5783770" y="-3345923"/>
            <a:ext cx="10872316" cy="12902084"/>
          </a:xfrm>
          <a:prstGeom prst="ellipse">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5ABEFA-AADF-4646-A4F0-4FE5472C8765}"/>
              </a:ext>
            </a:extLst>
          </p:cNvPr>
          <p:cNvSpPr/>
          <p:nvPr/>
        </p:nvSpPr>
        <p:spPr>
          <a:xfrm>
            <a:off x="-6093444" y="-3202622"/>
            <a:ext cx="10872316" cy="12902084"/>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406BA8-4B35-4129-8583-903B39261A9B}"/>
              </a:ext>
            </a:extLst>
          </p:cNvPr>
          <p:cNvSpPr/>
          <p:nvPr/>
        </p:nvSpPr>
        <p:spPr>
          <a:xfrm>
            <a:off x="-6403118" y="-3186447"/>
            <a:ext cx="10872316" cy="1290208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ECE3C7-2B76-42D8-B2AC-7D0509452AF5}"/>
              </a:ext>
            </a:extLst>
          </p:cNvPr>
          <p:cNvSpPr/>
          <p:nvPr/>
        </p:nvSpPr>
        <p:spPr>
          <a:xfrm>
            <a:off x="-6712792" y="-2956710"/>
            <a:ext cx="10872316" cy="1290208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1096D3-CF3E-4E38-80D8-527FD59FCD79}"/>
              </a:ext>
            </a:extLst>
          </p:cNvPr>
          <p:cNvSpPr/>
          <p:nvPr/>
        </p:nvSpPr>
        <p:spPr>
          <a:xfrm>
            <a:off x="-7022466" y="-2726973"/>
            <a:ext cx="10872316" cy="12902084"/>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3F35BAC-DA6F-4005-8DF5-0F3AE2E0E624}"/>
              </a:ext>
            </a:extLst>
          </p:cNvPr>
          <p:cNvSpPr/>
          <p:nvPr/>
        </p:nvSpPr>
        <p:spPr>
          <a:xfrm>
            <a:off x="-7332140" y="-2574573"/>
            <a:ext cx="10872316" cy="1290208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31FFFE1-ACD4-4CE1-A1E9-CD976D04FF9E}"/>
              </a:ext>
            </a:extLst>
          </p:cNvPr>
          <p:cNvSpPr txBox="1"/>
          <p:nvPr/>
        </p:nvSpPr>
        <p:spPr>
          <a:xfrm>
            <a:off x="6636916" y="484792"/>
            <a:ext cx="5287617" cy="1446550"/>
          </a:xfrm>
          <a:prstGeom prst="rect">
            <a:avLst/>
          </a:prstGeom>
          <a:noFill/>
        </p:spPr>
        <p:txBody>
          <a:bodyPr wrap="square" rtlCol="0">
            <a:spAutoFit/>
          </a:bodyPr>
          <a:lstStyle/>
          <a:p>
            <a:r>
              <a:rPr lang="en-US" sz="3500" dirty="0">
                <a:latin typeface="Amasis MT Pro Black" panose="02040A04050005020304" pitchFamily="18" charset="0"/>
              </a:rPr>
              <a:t>Integrity Monitoring and Assurance</a:t>
            </a:r>
          </a:p>
          <a:p>
            <a:endParaRPr lang="en-US" dirty="0"/>
          </a:p>
        </p:txBody>
      </p:sp>
      <p:sp>
        <p:nvSpPr>
          <p:cNvPr id="3" name="TextBox 2">
            <a:extLst>
              <a:ext uri="{FF2B5EF4-FFF2-40B4-BE49-F238E27FC236}">
                <a16:creationId xmlns:a16="http://schemas.microsoft.com/office/drawing/2014/main" id="{1C268CDA-35CF-4477-8069-D52523B0DCFB}"/>
              </a:ext>
            </a:extLst>
          </p:cNvPr>
          <p:cNvSpPr txBox="1"/>
          <p:nvPr/>
        </p:nvSpPr>
        <p:spPr>
          <a:xfrm>
            <a:off x="6314364" y="2169994"/>
            <a:ext cx="5610169"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Integrity monitoring in security, particularly within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involves the continuous monitoring of critical files, directories, and system configurations to detect any unauthorized changes or tampering.</a:t>
            </a:r>
          </a:p>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It ensures the integrity and security of the system by alerting administrators to any deviations from the expected state.</a:t>
            </a:r>
          </a:p>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This is crucial for maintaining a secure environment as it helps prevent unauthorized access, data breaches, and the exploitation of vulnerabilities.</a:t>
            </a:r>
          </a:p>
        </p:txBody>
      </p:sp>
    </p:spTree>
    <p:extLst>
      <p:ext uri="{BB962C8B-B14F-4D97-AF65-F5344CB8AC3E}">
        <p14:creationId xmlns:p14="http://schemas.microsoft.com/office/powerpoint/2010/main" val="324629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51B4B29-5D5C-8CF2-B215-0519F8CB05F3}"/>
              </a:ext>
            </a:extLst>
          </p:cNvPr>
          <p:cNvSpPr/>
          <p:nvPr/>
        </p:nvSpPr>
        <p:spPr>
          <a:xfrm>
            <a:off x="2393855" y="-3397987"/>
            <a:ext cx="10872316" cy="12902084"/>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FF678D-8213-E362-B783-693D016B6730}"/>
              </a:ext>
            </a:extLst>
          </p:cNvPr>
          <p:cNvSpPr/>
          <p:nvPr/>
        </p:nvSpPr>
        <p:spPr>
          <a:xfrm>
            <a:off x="-5164422" y="-3391416"/>
            <a:ext cx="10872316" cy="12902084"/>
          </a:xfrm>
          <a:prstGeom prst="ellipse">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B0C003-356A-5A35-0377-A137601108E3}"/>
              </a:ext>
            </a:extLst>
          </p:cNvPr>
          <p:cNvSpPr/>
          <p:nvPr/>
        </p:nvSpPr>
        <p:spPr>
          <a:xfrm>
            <a:off x="-5474096" y="-3414162"/>
            <a:ext cx="10872316" cy="12902084"/>
          </a:xfrm>
          <a:prstGeom prst="ellipse">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EC6DD1-8372-5FB0-A582-AA651142C98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8" name="Oval 7">
            <a:extLst>
              <a:ext uri="{FF2B5EF4-FFF2-40B4-BE49-F238E27FC236}">
                <a16:creationId xmlns:a16="http://schemas.microsoft.com/office/drawing/2014/main" id="{114A57A4-A996-4826-B9E8-54242AAB979C}"/>
              </a:ext>
            </a:extLst>
          </p:cNvPr>
          <p:cNvSpPr/>
          <p:nvPr/>
        </p:nvSpPr>
        <p:spPr>
          <a:xfrm>
            <a:off x="-5783770" y="-3345923"/>
            <a:ext cx="10872316" cy="12902084"/>
          </a:xfrm>
          <a:prstGeom prst="ellipse">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5ABEFA-AADF-4646-A4F0-4FE5472C8765}"/>
              </a:ext>
            </a:extLst>
          </p:cNvPr>
          <p:cNvSpPr/>
          <p:nvPr/>
        </p:nvSpPr>
        <p:spPr>
          <a:xfrm>
            <a:off x="-6093444" y="-3202622"/>
            <a:ext cx="10872316" cy="12902084"/>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406BA8-4B35-4129-8583-903B39261A9B}"/>
              </a:ext>
            </a:extLst>
          </p:cNvPr>
          <p:cNvSpPr/>
          <p:nvPr/>
        </p:nvSpPr>
        <p:spPr>
          <a:xfrm>
            <a:off x="-6403118" y="-3186447"/>
            <a:ext cx="10872316" cy="1290208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ECE3C7-2B76-42D8-B2AC-7D0509452AF5}"/>
              </a:ext>
            </a:extLst>
          </p:cNvPr>
          <p:cNvSpPr/>
          <p:nvPr/>
        </p:nvSpPr>
        <p:spPr>
          <a:xfrm>
            <a:off x="-6712792" y="-2956710"/>
            <a:ext cx="10872316" cy="1290208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1096D3-CF3E-4E38-80D8-527FD59FCD79}"/>
              </a:ext>
            </a:extLst>
          </p:cNvPr>
          <p:cNvSpPr/>
          <p:nvPr/>
        </p:nvSpPr>
        <p:spPr>
          <a:xfrm>
            <a:off x="-7022466" y="-2726973"/>
            <a:ext cx="10872316" cy="12902084"/>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3F35BAC-DA6F-4005-8DF5-0F3AE2E0E624}"/>
              </a:ext>
            </a:extLst>
          </p:cNvPr>
          <p:cNvSpPr/>
          <p:nvPr/>
        </p:nvSpPr>
        <p:spPr>
          <a:xfrm>
            <a:off x="-7332140" y="-2574573"/>
            <a:ext cx="10872316" cy="1290208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C268CDA-35CF-4477-8069-D52523B0DCFB}"/>
              </a:ext>
            </a:extLst>
          </p:cNvPr>
          <p:cNvSpPr txBox="1"/>
          <p:nvPr/>
        </p:nvSpPr>
        <p:spPr>
          <a:xfrm>
            <a:off x="5882178" y="767917"/>
            <a:ext cx="5610169"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Open the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manager dashboard and go to the Integrity Monitoring. It Is by default disabled you have to make it enabled</a:t>
            </a:r>
          </a:p>
        </p:txBody>
      </p:sp>
      <p:pic>
        <p:nvPicPr>
          <p:cNvPr id="6" name="Picture 5">
            <a:extLst>
              <a:ext uri="{FF2B5EF4-FFF2-40B4-BE49-F238E27FC236}">
                <a16:creationId xmlns:a16="http://schemas.microsoft.com/office/drawing/2014/main" id="{65FE058C-52F6-4369-9B06-CAADC1C67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178" y="2480943"/>
            <a:ext cx="5634877" cy="3169618"/>
          </a:xfrm>
          <a:prstGeom prst="rect">
            <a:avLst/>
          </a:prstGeom>
        </p:spPr>
      </p:pic>
    </p:spTree>
    <p:extLst>
      <p:ext uri="{BB962C8B-B14F-4D97-AF65-F5344CB8AC3E}">
        <p14:creationId xmlns:p14="http://schemas.microsoft.com/office/powerpoint/2010/main" val="1320058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51B4B29-5D5C-8CF2-B215-0519F8CB05F3}"/>
              </a:ext>
            </a:extLst>
          </p:cNvPr>
          <p:cNvSpPr/>
          <p:nvPr/>
        </p:nvSpPr>
        <p:spPr>
          <a:xfrm>
            <a:off x="2393855" y="-3397987"/>
            <a:ext cx="10872316" cy="12902084"/>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FF678D-8213-E362-B783-693D016B6730}"/>
              </a:ext>
            </a:extLst>
          </p:cNvPr>
          <p:cNvSpPr/>
          <p:nvPr/>
        </p:nvSpPr>
        <p:spPr>
          <a:xfrm>
            <a:off x="2268009" y="-3450051"/>
            <a:ext cx="10998162" cy="13006212"/>
          </a:xfrm>
          <a:prstGeom prst="ellipse">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B0C003-356A-5A35-0377-A137601108E3}"/>
              </a:ext>
            </a:extLst>
          </p:cNvPr>
          <p:cNvSpPr/>
          <p:nvPr/>
        </p:nvSpPr>
        <p:spPr>
          <a:xfrm>
            <a:off x="-5474096" y="-3414162"/>
            <a:ext cx="10872316" cy="12902084"/>
          </a:xfrm>
          <a:prstGeom prst="ellipse">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EC6DD1-8372-5FB0-A582-AA651142C98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8" name="Oval 7">
            <a:extLst>
              <a:ext uri="{FF2B5EF4-FFF2-40B4-BE49-F238E27FC236}">
                <a16:creationId xmlns:a16="http://schemas.microsoft.com/office/drawing/2014/main" id="{114A57A4-A996-4826-B9E8-54242AAB979C}"/>
              </a:ext>
            </a:extLst>
          </p:cNvPr>
          <p:cNvSpPr/>
          <p:nvPr/>
        </p:nvSpPr>
        <p:spPr>
          <a:xfrm>
            <a:off x="-5783770" y="-3345923"/>
            <a:ext cx="10872316" cy="12902084"/>
          </a:xfrm>
          <a:prstGeom prst="ellipse">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5ABEFA-AADF-4646-A4F0-4FE5472C8765}"/>
              </a:ext>
            </a:extLst>
          </p:cNvPr>
          <p:cNvSpPr/>
          <p:nvPr/>
        </p:nvSpPr>
        <p:spPr>
          <a:xfrm>
            <a:off x="-6093444" y="-3202622"/>
            <a:ext cx="10872316" cy="12902084"/>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406BA8-4B35-4129-8583-903B39261A9B}"/>
              </a:ext>
            </a:extLst>
          </p:cNvPr>
          <p:cNvSpPr/>
          <p:nvPr/>
        </p:nvSpPr>
        <p:spPr>
          <a:xfrm>
            <a:off x="-6403118" y="-3186447"/>
            <a:ext cx="10872316" cy="1290208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ECE3C7-2B76-42D8-B2AC-7D0509452AF5}"/>
              </a:ext>
            </a:extLst>
          </p:cNvPr>
          <p:cNvSpPr/>
          <p:nvPr/>
        </p:nvSpPr>
        <p:spPr>
          <a:xfrm>
            <a:off x="-6712792" y="-2956710"/>
            <a:ext cx="10872316" cy="1290208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1096D3-CF3E-4E38-80D8-527FD59FCD79}"/>
              </a:ext>
            </a:extLst>
          </p:cNvPr>
          <p:cNvSpPr/>
          <p:nvPr/>
        </p:nvSpPr>
        <p:spPr>
          <a:xfrm>
            <a:off x="-7022466" y="-2726973"/>
            <a:ext cx="10872316" cy="12902084"/>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3F35BAC-DA6F-4005-8DF5-0F3AE2E0E624}"/>
              </a:ext>
            </a:extLst>
          </p:cNvPr>
          <p:cNvSpPr/>
          <p:nvPr/>
        </p:nvSpPr>
        <p:spPr>
          <a:xfrm>
            <a:off x="-7332140" y="-2574573"/>
            <a:ext cx="10872316" cy="1290208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C268CDA-35CF-4477-8069-D52523B0DCFB}"/>
              </a:ext>
            </a:extLst>
          </p:cNvPr>
          <p:cNvSpPr txBox="1"/>
          <p:nvPr/>
        </p:nvSpPr>
        <p:spPr>
          <a:xfrm>
            <a:off x="5398220" y="241224"/>
            <a:ext cx="5610169"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Let's configure some files to enable this file integrity tool just go into the command line of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manager and open the /var/</a:t>
            </a:r>
            <a:r>
              <a:rPr lang="en-US" dirty="0" err="1">
                <a:latin typeface="Aharoni" panose="02010803020104030203" pitchFamily="2" charset="-79"/>
                <a:cs typeface="Aharoni" panose="02010803020104030203" pitchFamily="2" charset="-79"/>
              </a:rPr>
              <a:t>ossec</a:t>
            </a:r>
            <a:r>
              <a:rPr lang="en-US" dirty="0">
                <a:latin typeface="Aharoni" panose="02010803020104030203" pitchFamily="2" charset="-79"/>
                <a:cs typeface="Aharoni" panose="02010803020104030203" pitchFamily="2" charset="-79"/>
              </a:rPr>
              <a:t>/</a:t>
            </a:r>
            <a:r>
              <a:rPr lang="en-US" dirty="0" err="1">
                <a:latin typeface="Aharoni" panose="02010803020104030203" pitchFamily="2" charset="-79"/>
                <a:cs typeface="Aharoni" panose="02010803020104030203" pitchFamily="2" charset="-79"/>
              </a:rPr>
              <a:t>etc</a:t>
            </a:r>
            <a:r>
              <a:rPr lang="en-US" dirty="0">
                <a:latin typeface="Aharoni" panose="02010803020104030203" pitchFamily="2" charset="-79"/>
                <a:cs typeface="Aharoni" panose="02010803020104030203" pitchFamily="2" charset="-79"/>
              </a:rPr>
              <a:t>/</a:t>
            </a:r>
            <a:r>
              <a:rPr lang="en-US" dirty="0" err="1">
                <a:latin typeface="Aharoni" panose="02010803020104030203" pitchFamily="2" charset="-79"/>
                <a:cs typeface="Aharoni" panose="02010803020104030203" pitchFamily="2" charset="-79"/>
              </a:rPr>
              <a:t>ossec.conf</a:t>
            </a:r>
            <a:r>
              <a:rPr lang="en-US" dirty="0">
                <a:latin typeface="Aharoni" panose="02010803020104030203" pitchFamily="2" charset="-79"/>
                <a:cs typeface="Aharoni" panose="02010803020104030203" pitchFamily="2" charset="-79"/>
              </a:rPr>
              <a:t> file to configure and find the file integrity monitoring module and make sure it is enabled</a:t>
            </a:r>
          </a:p>
        </p:txBody>
      </p:sp>
      <p:pic>
        <p:nvPicPr>
          <p:cNvPr id="11" name="Picture 10">
            <a:extLst>
              <a:ext uri="{FF2B5EF4-FFF2-40B4-BE49-F238E27FC236}">
                <a16:creationId xmlns:a16="http://schemas.microsoft.com/office/drawing/2014/main" id="{B7512602-6693-41B3-BF10-B014A105D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737" y="2481780"/>
            <a:ext cx="6142892" cy="2918519"/>
          </a:xfrm>
          <a:prstGeom prst="rect">
            <a:avLst/>
          </a:prstGeom>
        </p:spPr>
      </p:pic>
    </p:spTree>
    <p:extLst>
      <p:ext uri="{BB962C8B-B14F-4D97-AF65-F5344CB8AC3E}">
        <p14:creationId xmlns:p14="http://schemas.microsoft.com/office/powerpoint/2010/main" val="88030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51B4B29-5D5C-8CF2-B215-0519F8CB05F3}"/>
              </a:ext>
            </a:extLst>
          </p:cNvPr>
          <p:cNvSpPr/>
          <p:nvPr/>
        </p:nvSpPr>
        <p:spPr>
          <a:xfrm>
            <a:off x="2393855" y="-3397987"/>
            <a:ext cx="10872316" cy="12902084"/>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FF678D-8213-E362-B783-693D016B6730}"/>
              </a:ext>
            </a:extLst>
          </p:cNvPr>
          <p:cNvSpPr/>
          <p:nvPr/>
        </p:nvSpPr>
        <p:spPr>
          <a:xfrm>
            <a:off x="2268009" y="-3450051"/>
            <a:ext cx="10872316" cy="12902084"/>
          </a:xfrm>
          <a:prstGeom prst="ellipse">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B0C003-356A-5A35-0377-A137601108E3}"/>
              </a:ext>
            </a:extLst>
          </p:cNvPr>
          <p:cNvSpPr/>
          <p:nvPr/>
        </p:nvSpPr>
        <p:spPr>
          <a:xfrm>
            <a:off x="2268009" y="-3345923"/>
            <a:ext cx="10872316" cy="12902084"/>
          </a:xfrm>
          <a:prstGeom prst="ellipse">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EC6DD1-8372-5FB0-A582-AA651142C98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8" name="Oval 7">
            <a:extLst>
              <a:ext uri="{FF2B5EF4-FFF2-40B4-BE49-F238E27FC236}">
                <a16:creationId xmlns:a16="http://schemas.microsoft.com/office/drawing/2014/main" id="{114A57A4-A996-4826-B9E8-54242AAB979C}"/>
              </a:ext>
            </a:extLst>
          </p:cNvPr>
          <p:cNvSpPr/>
          <p:nvPr/>
        </p:nvSpPr>
        <p:spPr>
          <a:xfrm>
            <a:off x="-5783770" y="-3345923"/>
            <a:ext cx="10872316" cy="12902084"/>
          </a:xfrm>
          <a:prstGeom prst="ellipse">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5ABEFA-AADF-4646-A4F0-4FE5472C8765}"/>
              </a:ext>
            </a:extLst>
          </p:cNvPr>
          <p:cNvSpPr/>
          <p:nvPr/>
        </p:nvSpPr>
        <p:spPr>
          <a:xfrm>
            <a:off x="-6093444" y="-3202622"/>
            <a:ext cx="10872316" cy="12902084"/>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406BA8-4B35-4129-8583-903B39261A9B}"/>
              </a:ext>
            </a:extLst>
          </p:cNvPr>
          <p:cNvSpPr/>
          <p:nvPr/>
        </p:nvSpPr>
        <p:spPr>
          <a:xfrm>
            <a:off x="-6403118" y="-3186447"/>
            <a:ext cx="10872316" cy="1290208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ECE3C7-2B76-42D8-B2AC-7D0509452AF5}"/>
              </a:ext>
            </a:extLst>
          </p:cNvPr>
          <p:cNvSpPr/>
          <p:nvPr/>
        </p:nvSpPr>
        <p:spPr>
          <a:xfrm>
            <a:off x="-6712792" y="-2956710"/>
            <a:ext cx="10872316" cy="1290208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1096D3-CF3E-4E38-80D8-527FD59FCD79}"/>
              </a:ext>
            </a:extLst>
          </p:cNvPr>
          <p:cNvSpPr/>
          <p:nvPr/>
        </p:nvSpPr>
        <p:spPr>
          <a:xfrm>
            <a:off x="-7022466" y="-2726973"/>
            <a:ext cx="10872316" cy="12902084"/>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3F35BAC-DA6F-4005-8DF5-0F3AE2E0E624}"/>
              </a:ext>
            </a:extLst>
          </p:cNvPr>
          <p:cNvSpPr/>
          <p:nvPr/>
        </p:nvSpPr>
        <p:spPr>
          <a:xfrm>
            <a:off x="-7332140" y="-2574573"/>
            <a:ext cx="10872316" cy="1290208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C268CDA-35CF-4477-8069-D52523B0DCFB}"/>
              </a:ext>
            </a:extLst>
          </p:cNvPr>
          <p:cNvSpPr txBox="1"/>
          <p:nvPr/>
        </p:nvSpPr>
        <p:spPr>
          <a:xfrm>
            <a:off x="5398220" y="241224"/>
            <a:ext cx="5610169"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We need to edit directory's so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manager can gather data in real time basis so we have to edit like this as shown in the below picture.</a:t>
            </a:r>
          </a:p>
        </p:txBody>
      </p:sp>
      <p:pic>
        <p:nvPicPr>
          <p:cNvPr id="16" name="Picture 15">
            <a:extLst>
              <a:ext uri="{FF2B5EF4-FFF2-40B4-BE49-F238E27FC236}">
                <a16:creationId xmlns:a16="http://schemas.microsoft.com/office/drawing/2014/main" id="{C736BCA2-3980-4CF6-B416-CA518A597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786" y="1963089"/>
            <a:ext cx="5894493" cy="3339342"/>
          </a:xfrm>
          <a:prstGeom prst="rect">
            <a:avLst/>
          </a:prstGeom>
        </p:spPr>
      </p:pic>
    </p:spTree>
    <p:extLst>
      <p:ext uri="{BB962C8B-B14F-4D97-AF65-F5344CB8AC3E}">
        <p14:creationId xmlns:p14="http://schemas.microsoft.com/office/powerpoint/2010/main" val="2991358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51B4B29-5D5C-8CF2-B215-0519F8CB05F3}"/>
              </a:ext>
            </a:extLst>
          </p:cNvPr>
          <p:cNvSpPr/>
          <p:nvPr/>
        </p:nvSpPr>
        <p:spPr>
          <a:xfrm>
            <a:off x="2393855" y="-3397987"/>
            <a:ext cx="10872316" cy="12902084"/>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FF678D-8213-E362-B783-693D016B6730}"/>
              </a:ext>
            </a:extLst>
          </p:cNvPr>
          <p:cNvSpPr/>
          <p:nvPr/>
        </p:nvSpPr>
        <p:spPr>
          <a:xfrm>
            <a:off x="2268009" y="-3450051"/>
            <a:ext cx="10872316" cy="12902084"/>
          </a:xfrm>
          <a:prstGeom prst="ellipse">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B0C003-356A-5A35-0377-A137601108E3}"/>
              </a:ext>
            </a:extLst>
          </p:cNvPr>
          <p:cNvSpPr/>
          <p:nvPr/>
        </p:nvSpPr>
        <p:spPr>
          <a:xfrm>
            <a:off x="2268009" y="-3345923"/>
            <a:ext cx="10872316" cy="12902084"/>
          </a:xfrm>
          <a:prstGeom prst="ellipse">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EC6DD1-8372-5FB0-A582-AA651142C98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8" name="Oval 7">
            <a:extLst>
              <a:ext uri="{FF2B5EF4-FFF2-40B4-BE49-F238E27FC236}">
                <a16:creationId xmlns:a16="http://schemas.microsoft.com/office/drawing/2014/main" id="{114A57A4-A996-4826-B9E8-54242AAB979C}"/>
              </a:ext>
            </a:extLst>
          </p:cNvPr>
          <p:cNvSpPr/>
          <p:nvPr/>
        </p:nvSpPr>
        <p:spPr>
          <a:xfrm>
            <a:off x="2457553" y="-3231054"/>
            <a:ext cx="10872316" cy="12902084"/>
          </a:xfrm>
          <a:prstGeom prst="ellipse">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5ABEFA-AADF-4646-A4F0-4FE5472C8765}"/>
              </a:ext>
            </a:extLst>
          </p:cNvPr>
          <p:cNvSpPr/>
          <p:nvPr/>
        </p:nvSpPr>
        <p:spPr>
          <a:xfrm>
            <a:off x="-6093444" y="-3202622"/>
            <a:ext cx="10872316" cy="12902084"/>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406BA8-4B35-4129-8583-903B39261A9B}"/>
              </a:ext>
            </a:extLst>
          </p:cNvPr>
          <p:cNvSpPr/>
          <p:nvPr/>
        </p:nvSpPr>
        <p:spPr>
          <a:xfrm>
            <a:off x="-6403118" y="-3186447"/>
            <a:ext cx="10872316" cy="1290208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ECE3C7-2B76-42D8-B2AC-7D0509452AF5}"/>
              </a:ext>
            </a:extLst>
          </p:cNvPr>
          <p:cNvSpPr/>
          <p:nvPr/>
        </p:nvSpPr>
        <p:spPr>
          <a:xfrm>
            <a:off x="-6712792" y="-2956710"/>
            <a:ext cx="10872316" cy="1290208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1096D3-CF3E-4E38-80D8-527FD59FCD79}"/>
              </a:ext>
            </a:extLst>
          </p:cNvPr>
          <p:cNvSpPr/>
          <p:nvPr/>
        </p:nvSpPr>
        <p:spPr>
          <a:xfrm>
            <a:off x="-7022466" y="-2726973"/>
            <a:ext cx="10872316" cy="12902084"/>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3F35BAC-DA6F-4005-8DF5-0F3AE2E0E624}"/>
              </a:ext>
            </a:extLst>
          </p:cNvPr>
          <p:cNvSpPr/>
          <p:nvPr/>
        </p:nvSpPr>
        <p:spPr>
          <a:xfrm>
            <a:off x="-7332140" y="-2574573"/>
            <a:ext cx="10872316" cy="1290208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C268CDA-35CF-4477-8069-D52523B0DCFB}"/>
              </a:ext>
            </a:extLst>
          </p:cNvPr>
          <p:cNvSpPr txBox="1"/>
          <p:nvPr/>
        </p:nvSpPr>
        <p:spPr>
          <a:xfrm>
            <a:off x="5398220" y="241224"/>
            <a:ext cx="5610169"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We did configuration in our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manager's config file so firstly we have to do restart the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manager service.</a:t>
            </a:r>
          </a:p>
        </p:txBody>
      </p:sp>
      <p:pic>
        <p:nvPicPr>
          <p:cNvPr id="5" name="Picture 4">
            <a:extLst>
              <a:ext uri="{FF2B5EF4-FFF2-40B4-BE49-F238E27FC236}">
                <a16:creationId xmlns:a16="http://schemas.microsoft.com/office/drawing/2014/main" id="{928AD4B7-FF70-4C76-A3A0-8D2948C65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535" y="1279423"/>
            <a:ext cx="5987481" cy="2069524"/>
          </a:xfrm>
          <a:prstGeom prst="rect">
            <a:avLst/>
          </a:prstGeom>
        </p:spPr>
      </p:pic>
      <p:sp>
        <p:nvSpPr>
          <p:cNvPr id="19" name="TextBox 18">
            <a:extLst>
              <a:ext uri="{FF2B5EF4-FFF2-40B4-BE49-F238E27FC236}">
                <a16:creationId xmlns:a16="http://schemas.microsoft.com/office/drawing/2014/main" id="{E36F0B9A-3400-44D3-AC68-472A2ED76FA0}"/>
              </a:ext>
            </a:extLst>
          </p:cNvPr>
          <p:cNvSpPr txBox="1"/>
          <p:nvPr/>
        </p:nvSpPr>
        <p:spPr>
          <a:xfrm>
            <a:off x="5398219" y="3487115"/>
            <a:ext cx="5610169"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The same file is also available in the agent side you have to also configure this file as same as we did for the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manager. Configure that file and also restart the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agent service.</a:t>
            </a:r>
          </a:p>
        </p:txBody>
      </p:sp>
      <p:pic>
        <p:nvPicPr>
          <p:cNvPr id="10" name="Picture 9">
            <a:extLst>
              <a:ext uri="{FF2B5EF4-FFF2-40B4-BE49-F238E27FC236}">
                <a16:creationId xmlns:a16="http://schemas.microsoft.com/office/drawing/2014/main" id="{49086113-5681-4B3D-9E62-9F1D2F5A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535" y="4815126"/>
            <a:ext cx="6009766" cy="1656255"/>
          </a:xfrm>
          <a:prstGeom prst="rect">
            <a:avLst/>
          </a:prstGeom>
        </p:spPr>
      </p:pic>
    </p:spTree>
    <p:extLst>
      <p:ext uri="{BB962C8B-B14F-4D97-AF65-F5344CB8AC3E}">
        <p14:creationId xmlns:p14="http://schemas.microsoft.com/office/powerpoint/2010/main" val="934976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51B4B29-5D5C-8CF2-B215-0519F8CB05F3}"/>
              </a:ext>
            </a:extLst>
          </p:cNvPr>
          <p:cNvSpPr/>
          <p:nvPr/>
        </p:nvSpPr>
        <p:spPr>
          <a:xfrm>
            <a:off x="2393855" y="-3397987"/>
            <a:ext cx="10872316" cy="12902084"/>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FF678D-8213-E362-B783-693D016B6730}"/>
              </a:ext>
            </a:extLst>
          </p:cNvPr>
          <p:cNvSpPr/>
          <p:nvPr/>
        </p:nvSpPr>
        <p:spPr>
          <a:xfrm>
            <a:off x="2268009" y="-3450051"/>
            <a:ext cx="10872316" cy="12902084"/>
          </a:xfrm>
          <a:prstGeom prst="ellipse">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B0C003-356A-5A35-0377-A137601108E3}"/>
              </a:ext>
            </a:extLst>
          </p:cNvPr>
          <p:cNvSpPr/>
          <p:nvPr/>
        </p:nvSpPr>
        <p:spPr>
          <a:xfrm>
            <a:off x="2268009" y="-3345923"/>
            <a:ext cx="10872316" cy="12902084"/>
          </a:xfrm>
          <a:prstGeom prst="ellipse">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EC6DD1-8372-5FB0-A582-AA651142C98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8" name="Oval 7">
            <a:extLst>
              <a:ext uri="{FF2B5EF4-FFF2-40B4-BE49-F238E27FC236}">
                <a16:creationId xmlns:a16="http://schemas.microsoft.com/office/drawing/2014/main" id="{114A57A4-A996-4826-B9E8-54242AAB979C}"/>
              </a:ext>
            </a:extLst>
          </p:cNvPr>
          <p:cNvSpPr/>
          <p:nvPr/>
        </p:nvSpPr>
        <p:spPr>
          <a:xfrm>
            <a:off x="2457553" y="-3231054"/>
            <a:ext cx="10872316" cy="12902084"/>
          </a:xfrm>
          <a:prstGeom prst="ellipse">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5ABEFA-AADF-4646-A4F0-4FE5472C8765}"/>
              </a:ext>
            </a:extLst>
          </p:cNvPr>
          <p:cNvSpPr/>
          <p:nvPr/>
        </p:nvSpPr>
        <p:spPr>
          <a:xfrm>
            <a:off x="2278858" y="-3377951"/>
            <a:ext cx="10872316" cy="12902084"/>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406BA8-4B35-4129-8583-903B39261A9B}"/>
              </a:ext>
            </a:extLst>
          </p:cNvPr>
          <p:cNvSpPr/>
          <p:nvPr/>
        </p:nvSpPr>
        <p:spPr>
          <a:xfrm>
            <a:off x="-6403118" y="-3186447"/>
            <a:ext cx="10872316" cy="1290208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ECE3C7-2B76-42D8-B2AC-7D0509452AF5}"/>
              </a:ext>
            </a:extLst>
          </p:cNvPr>
          <p:cNvSpPr/>
          <p:nvPr/>
        </p:nvSpPr>
        <p:spPr>
          <a:xfrm>
            <a:off x="-6712792" y="-2956710"/>
            <a:ext cx="10872316" cy="1290208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1096D3-CF3E-4E38-80D8-527FD59FCD79}"/>
              </a:ext>
            </a:extLst>
          </p:cNvPr>
          <p:cNvSpPr/>
          <p:nvPr/>
        </p:nvSpPr>
        <p:spPr>
          <a:xfrm>
            <a:off x="-7022466" y="-2726973"/>
            <a:ext cx="10872316" cy="12902084"/>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3F35BAC-DA6F-4005-8DF5-0F3AE2E0E624}"/>
              </a:ext>
            </a:extLst>
          </p:cNvPr>
          <p:cNvSpPr/>
          <p:nvPr/>
        </p:nvSpPr>
        <p:spPr>
          <a:xfrm>
            <a:off x="-7332140" y="-2574573"/>
            <a:ext cx="10872316" cy="1290208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C268CDA-35CF-4477-8069-D52523B0DCFB}"/>
              </a:ext>
            </a:extLst>
          </p:cNvPr>
          <p:cNvSpPr txBox="1"/>
          <p:nvPr/>
        </p:nvSpPr>
        <p:spPr>
          <a:xfrm>
            <a:off x="4899082" y="680839"/>
            <a:ext cx="5610169"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Let's do some work so that we can trigger some alerts or notifications in our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manager. we are doing like creating some empty files then modifying it and also deleting so let's hope for the best.</a:t>
            </a:r>
          </a:p>
        </p:txBody>
      </p:sp>
      <p:pic>
        <p:nvPicPr>
          <p:cNvPr id="6" name="Picture 5">
            <a:extLst>
              <a:ext uri="{FF2B5EF4-FFF2-40B4-BE49-F238E27FC236}">
                <a16:creationId xmlns:a16="http://schemas.microsoft.com/office/drawing/2014/main" id="{2BF27CD6-3AEC-4C85-BC82-FD7622126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862" y="2516209"/>
            <a:ext cx="5984630" cy="2884505"/>
          </a:xfrm>
          <a:prstGeom prst="rect">
            <a:avLst/>
          </a:prstGeom>
        </p:spPr>
      </p:pic>
    </p:spTree>
    <p:extLst>
      <p:ext uri="{BB962C8B-B14F-4D97-AF65-F5344CB8AC3E}">
        <p14:creationId xmlns:p14="http://schemas.microsoft.com/office/powerpoint/2010/main" val="178740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51B4B29-5D5C-8CF2-B215-0519F8CB05F3}"/>
              </a:ext>
            </a:extLst>
          </p:cNvPr>
          <p:cNvSpPr/>
          <p:nvPr/>
        </p:nvSpPr>
        <p:spPr>
          <a:xfrm>
            <a:off x="2393855" y="-3397987"/>
            <a:ext cx="10872316" cy="12902084"/>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FF678D-8213-E362-B783-693D016B6730}"/>
              </a:ext>
            </a:extLst>
          </p:cNvPr>
          <p:cNvSpPr/>
          <p:nvPr/>
        </p:nvSpPr>
        <p:spPr>
          <a:xfrm>
            <a:off x="2268009" y="-3450051"/>
            <a:ext cx="10872316" cy="12902084"/>
          </a:xfrm>
          <a:prstGeom prst="ellipse">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B0C003-356A-5A35-0377-A137601108E3}"/>
              </a:ext>
            </a:extLst>
          </p:cNvPr>
          <p:cNvSpPr/>
          <p:nvPr/>
        </p:nvSpPr>
        <p:spPr>
          <a:xfrm>
            <a:off x="2268009" y="-3345923"/>
            <a:ext cx="10872316" cy="12902084"/>
          </a:xfrm>
          <a:prstGeom prst="ellipse">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EC6DD1-8372-5FB0-A582-AA651142C98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8" name="Oval 7">
            <a:extLst>
              <a:ext uri="{FF2B5EF4-FFF2-40B4-BE49-F238E27FC236}">
                <a16:creationId xmlns:a16="http://schemas.microsoft.com/office/drawing/2014/main" id="{114A57A4-A996-4826-B9E8-54242AAB979C}"/>
              </a:ext>
            </a:extLst>
          </p:cNvPr>
          <p:cNvSpPr/>
          <p:nvPr/>
        </p:nvSpPr>
        <p:spPr>
          <a:xfrm>
            <a:off x="2457553" y="-3231054"/>
            <a:ext cx="10872316" cy="12902084"/>
          </a:xfrm>
          <a:prstGeom prst="ellipse">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5ABEFA-AADF-4646-A4F0-4FE5472C8765}"/>
              </a:ext>
            </a:extLst>
          </p:cNvPr>
          <p:cNvSpPr/>
          <p:nvPr/>
        </p:nvSpPr>
        <p:spPr>
          <a:xfrm>
            <a:off x="2278858" y="-3377951"/>
            <a:ext cx="10872316" cy="12902084"/>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406BA8-4B35-4129-8583-903B39261A9B}"/>
              </a:ext>
            </a:extLst>
          </p:cNvPr>
          <p:cNvSpPr/>
          <p:nvPr/>
        </p:nvSpPr>
        <p:spPr>
          <a:xfrm>
            <a:off x="2153012" y="-3084157"/>
            <a:ext cx="10872316" cy="1290208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ECE3C7-2B76-42D8-B2AC-7D0509452AF5}"/>
              </a:ext>
            </a:extLst>
          </p:cNvPr>
          <p:cNvSpPr/>
          <p:nvPr/>
        </p:nvSpPr>
        <p:spPr>
          <a:xfrm>
            <a:off x="-6712792" y="-2956710"/>
            <a:ext cx="10872316" cy="1290208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1096D3-CF3E-4E38-80D8-527FD59FCD79}"/>
              </a:ext>
            </a:extLst>
          </p:cNvPr>
          <p:cNvSpPr/>
          <p:nvPr/>
        </p:nvSpPr>
        <p:spPr>
          <a:xfrm>
            <a:off x="-7022466" y="-2726973"/>
            <a:ext cx="10872316" cy="12902084"/>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3F35BAC-DA6F-4005-8DF5-0F3AE2E0E624}"/>
              </a:ext>
            </a:extLst>
          </p:cNvPr>
          <p:cNvSpPr/>
          <p:nvPr/>
        </p:nvSpPr>
        <p:spPr>
          <a:xfrm>
            <a:off x="-7332140" y="-2574573"/>
            <a:ext cx="10872316" cy="1290208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C268CDA-35CF-4477-8069-D52523B0DCFB}"/>
              </a:ext>
            </a:extLst>
          </p:cNvPr>
          <p:cNvSpPr txBox="1"/>
          <p:nvPr/>
        </p:nvSpPr>
        <p:spPr>
          <a:xfrm>
            <a:off x="4647893" y="270530"/>
            <a:ext cx="5610169"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Let’s check it in the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manager if it is triggered or not.</a:t>
            </a:r>
          </a:p>
        </p:txBody>
      </p:sp>
      <p:pic>
        <p:nvPicPr>
          <p:cNvPr id="5" name="Picture 4">
            <a:extLst>
              <a:ext uri="{FF2B5EF4-FFF2-40B4-BE49-F238E27FC236}">
                <a16:creationId xmlns:a16="http://schemas.microsoft.com/office/drawing/2014/main" id="{A5310757-8ABF-4D5C-997F-575CA74D0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643" y="1020989"/>
            <a:ext cx="4959168" cy="2365242"/>
          </a:xfrm>
          <a:prstGeom prst="rect">
            <a:avLst/>
          </a:prstGeom>
        </p:spPr>
      </p:pic>
      <p:sp>
        <p:nvSpPr>
          <p:cNvPr id="16" name="TextBox 15">
            <a:extLst>
              <a:ext uri="{FF2B5EF4-FFF2-40B4-BE49-F238E27FC236}">
                <a16:creationId xmlns:a16="http://schemas.microsoft.com/office/drawing/2014/main" id="{513DBFA3-848B-475D-8FD4-EA7CD8A615A3}"/>
              </a:ext>
            </a:extLst>
          </p:cNvPr>
          <p:cNvSpPr txBox="1"/>
          <p:nvPr/>
        </p:nvSpPr>
        <p:spPr>
          <a:xfrm>
            <a:off x="4778872" y="3553164"/>
            <a:ext cx="6548658"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Soo we can see that there are also three options which we have did right now we added the file modified the file and deleted the file.</a:t>
            </a:r>
          </a:p>
        </p:txBody>
      </p:sp>
      <p:pic>
        <p:nvPicPr>
          <p:cNvPr id="11" name="Picture 10">
            <a:extLst>
              <a:ext uri="{FF2B5EF4-FFF2-40B4-BE49-F238E27FC236}">
                <a16:creationId xmlns:a16="http://schemas.microsoft.com/office/drawing/2014/main" id="{8B87296F-B03A-42C1-B1F0-C29084F92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709" y="4643427"/>
            <a:ext cx="5808150" cy="2004286"/>
          </a:xfrm>
          <a:prstGeom prst="rect">
            <a:avLst/>
          </a:prstGeom>
        </p:spPr>
      </p:pic>
    </p:spTree>
    <p:extLst>
      <p:ext uri="{BB962C8B-B14F-4D97-AF65-F5344CB8AC3E}">
        <p14:creationId xmlns:p14="http://schemas.microsoft.com/office/powerpoint/2010/main" val="2945908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9F249-C2F7-F13D-6829-45BB0EBD84A3}"/>
              </a:ext>
            </a:extLst>
          </p:cNvPr>
          <p:cNvSpPr>
            <a:spLocks noGrp="1"/>
          </p:cNvSpPr>
          <p:nvPr>
            <p:ph type="title"/>
          </p:nvPr>
        </p:nvSpPr>
        <p:spPr>
          <a:xfrm>
            <a:off x="5297762" y="329184"/>
            <a:ext cx="6251110" cy="1783080"/>
          </a:xfrm>
        </p:spPr>
        <p:txBody>
          <a:bodyPr anchor="b">
            <a:normAutofit/>
          </a:bodyPr>
          <a:lstStyle/>
          <a:p>
            <a:r>
              <a:rPr lang="en-US" sz="5400" dirty="0">
                <a:effectLst>
                  <a:outerShdw blurRad="38100" dist="38100" dir="2700000" algn="tl">
                    <a:srgbClr val="000000">
                      <a:alpha val="43137"/>
                    </a:srgbClr>
                  </a:outerShdw>
                </a:effectLst>
                <a:latin typeface="Bookman Old Style" panose="02050604050505020204" pitchFamily="18" charset="0"/>
              </a:rPr>
              <a:t>What is </a:t>
            </a:r>
            <a:r>
              <a:rPr lang="en-US" sz="5400" dirty="0" err="1">
                <a:effectLst>
                  <a:outerShdw blurRad="38100" dist="38100" dir="2700000" algn="tl">
                    <a:srgbClr val="000000">
                      <a:alpha val="43137"/>
                    </a:srgbClr>
                  </a:outerShdw>
                </a:effectLst>
                <a:latin typeface="Bookman Old Style" panose="02050604050505020204" pitchFamily="18" charset="0"/>
              </a:rPr>
              <a:t>Wazuh</a:t>
            </a:r>
            <a:r>
              <a:rPr lang="en-US" sz="5400" dirty="0">
                <a:effectLst>
                  <a:outerShdw blurRad="38100" dist="38100" dir="2700000" algn="tl">
                    <a:srgbClr val="000000">
                      <a:alpha val="43137"/>
                    </a:srgbClr>
                  </a:outerShdw>
                </a:effectLst>
                <a:latin typeface="Bookman Old Style" panose="02050604050505020204" pitchFamily="18" charset="0"/>
              </a:rPr>
              <a:t> ?</a:t>
            </a:r>
          </a:p>
        </p:txBody>
      </p:sp>
      <p:pic>
        <p:nvPicPr>
          <p:cNvPr id="5" name="Picture 4" descr="CPU with binary numbers and blueprint">
            <a:extLst>
              <a:ext uri="{FF2B5EF4-FFF2-40B4-BE49-F238E27FC236}">
                <a16:creationId xmlns:a16="http://schemas.microsoft.com/office/drawing/2014/main" id="{92091CD3-DE1C-9BC5-53C1-D037DB27563E}"/>
              </a:ext>
            </a:extLst>
          </p:cNvPr>
          <p:cNvPicPr>
            <a:picLocks noChangeAspect="1"/>
          </p:cNvPicPr>
          <p:nvPr/>
        </p:nvPicPr>
        <p:blipFill rotWithShape="1">
          <a:blip r:embed="rId2"/>
          <a:srcRect l="33850" r="2795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DCC249-D675-7F01-A2C8-E74B5A657113}"/>
              </a:ext>
            </a:extLst>
          </p:cNvPr>
          <p:cNvSpPr>
            <a:spLocks noGrp="1"/>
          </p:cNvSpPr>
          <p:nvPr>
            <p:ph idx="1"/>
          </p:nvPr>
        </p:nvSpPr>
        <p:spPr>
          <a:xfrm>
            <a:off x="5297762" y="2706624"/>
            <a:ext cx="6251110" cy="3483864"/>
          </a:xfrm>
        </p:spPr>
        <p:txBody>
          <a:bodyPr>
            <a:normAutofit/>
          </a:bodyPr>
          <a:lstStyle/>
          <a:p>
            <a:r>
              <a:rPr lang="en-US" sz="1500" dirty="0" err="1">
                <a:effectLst/>
                <a:latin typeface="Seaford" panose="00000500000000000000" pitchFamily="2" charset="0"/>
              </a:rPr>
              <a:t>Wazuh</a:t>
            </a:r>
            <a:r>
              <a:rPr lang="en-US" sz="1500" dirty="0">
                <a:effectLst/>
                <a:latin typeface="Seaford" panose="00000500000000000000" pitchFamily="2" charset="0"/>
              </a:rPr>
              <a:t> is an open-source security platform used for threat detection, visibility, and compliance.</a:t>
            </a:r>
          </a:p>
          <a:p>
            <a:r>
              <a:rPr lang="en-US" sz="1500" dirty="0">
                <a:latin typeface="Seaford" panose="00000500000000000000" pitchFamily="2" charset="0"/>
              </a:rPr>
              <a:t>It provides intrusion detection, log analysis, file integrity monitoring, vulnerability detection, and security information and event management (SIEM) capabilities.</a:t>
            </a:r>
          </a:p>
          <a:p>
            <a:r>
              <a:rPr lang="en-US" sz="1500" dirty="0" err="1">
                <a:latin typeface="Seaford" panose="00000500000000000000" pitchFamily="2" charset="0"/>
              </a:rPr>
              <a:t>Wazuh</a:t>
            </a:r>
            <a:r>
              <a:rPr lang="en-US" sz="1500" dirty="0">
                <a:latin typeface="Seaford" panose="00000500000000000000" pitchFamily="2" charset="0"/>
              </a:rPr>
              <a:t> helps organizations to monitor their IT environments, detect security threats in real-time, and respond effectively to cyber incidents.</a:t>
            </a:r>
          </a:p>
          <a:p>
            <a:r>
              <a:rPr lang="en-US" sz="1500" dirty="0">
                <a:latin typeface="Seaford" panose="020F0502020204030204" pitchFamily="2" charset="0"/>
              </a:rPr>
              <a:t>It offers centralized logging and monitoring across diverse environments, including on-premises, cloud, and hybrid infrastructures.</a:t>
            </a:r>
          </a:p>
        </p:txBody>
      </p:sp>
      <p:sp>
        <p:nvSpPr>
          <p:cNvPr id="10" name="TextBox 9">
            <a:extLst>
              <a:ext uri="{FF2B5EF4-FFF2-40B4-BE49-F238E27FC236}">
                <a16:creationId xmlns:a16="http://schemas.microsoft.com/office/drawing/2014/main" id="{320CAC0D-7076-89D8-1245-5B4AC41A9975}"/>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Tree>
    <p:extLst>
      <p:ext uri="{BB962C8B-B14F-4D97-AF65-F5344CB8AC3E}">
        <p14:creationId xmlns:p14="http://schemas.microsoft.com/office/powerpoint/2010/main" val="38666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51B4B29-5D5C-8CF2-B215-0519F8CB05F3}"/>
              </a:ext>
            </a:extLst>
          </p:cNvPr>
          <p:cNvSpPr/>
          <p:nvPr/>
        </p:nvSpPr>
        <p:spPr>
          <a:xfrm>
            <a:off x="2393855" y="-3397987"/>
            <a:ext cx="10872316" cy="12902084"/>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FF678D-8213-E362-B783-693D016B6730}"/>
              </a:ext>
            </a:extLst>
          </p:cNvPr>
          <p:cNvSpPr/>
          <p:nvPr/>
        </p:nvSpPr>
        <p:spPr>
          <a:xfrm>
            <a:off x="2268009" y="-3450051"/>
            <a:ext cx="10872316" cy="12902084"/>
          </a:xfrm>
          <a:prstGeom prst="ellipse">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B0C003-356A-5A35-0377-A137601108E3}"/>
              </a:ext>
            </a:extLst>
          </p:cNvPr>
          <p:cNvSpPr/>
          <p:nvPr/>
        </p:nvSpPr>
        <p:spPr>
          <a:xfrm>
            <a:off x="2268009" y="-3345923"/>
            <a:ext cx="10872316" cy="12902084"/>
          </a:xfrm>
          <a:prstGeom prst="ellipse">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EC6DD1-8372-5FB0-A582-AA651142C98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8" name="Oval 7">
            <a:extLst>
              <a:ext uri="{FF2B5EF4-FFF2-40B4-BE49-F238E27FC236}">
                <a16:creationId xmlns:a16="http://schemas.microsoft.com/office/drawing/2014/main" id="{114A57A4-A996-4826-B9E8-54242AAB979C}"/>
              </a:ext>
            </a:extLst>
          </p:cNvPr>
          <p:cNvSpPr/>
          <p:nvPr/>
        </p:nvSpPr>
        <p:spPr>
          <a:xfrm>
            <a:off x="2457553" y="-3231054"/>
            <a:ext cx="10872316" cy="12902084"/>
          </a:xfrm>
          <a:prstGeom prst="ellipse">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5ABEFA-AADF-4646-A4F0-4FE5472C8765}"/>
              </a:ext>
            </a:extLst>
          </p:cNvPr>
          <p:cNvSpPr/>
          <p:nvPr/>
        </p:nvSpPr>
        <p:spPr>
          <a:xfrm>
            <a:off x="2278858" y="-3377951"/>
            <a:ext cx="10872316" cy="12902084"/>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406BA8-4B35-4129-8583-903B39261A9B}"/>
              </a:ext>
            </a:extLst>
          </p:cNvPr>
          <p:cNvSpPr/>
          <p:nvPr/>
        </p:nvSpPr>
        <p:spPr>
          <a:xfrm>
            <a:off x="2153012" y="-3084157"/>
            <a:ext cx="10872316" cy="1290208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ECE3C7-2B76-42D8-B2AC-7D0509452AF5}"/>
              </a:ext>
            </a:extLst>
          </p:cNvPr>
          <p:cNvSpPr/>
          <p:nvPr/>
        </p:nvSpPr>
        <p:spPr>
          <a:xfrm>
            <a:off x="2086069" y="-3116185"/>
            <a:ext cx="10872316" cy="1290208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1096D3-CF3E-4E38-80D8-527FD59FCD79}"/>
              </a:ext>
            </a:extLst>
          </p:cNvPr>
          <p:cNvSpPr/>
          <p:nvPr/>
        </p:nvSpPr>
        <p:spPr>
          <a:xfrm>
            <a:off x="-7022466" y="-2726973"/>
            <a:ext cx="10872316" cy="12902084"/>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3F35BAC-DA6F-4005-8DF5-0F3AE2E0E624}"/>
              </a:ext>
            </a:extLst>
          </p:cNvPr>
          <p:cNvSpPr/>
          <p:nvPr/>
        </p:nvSpPr>
        <p:spPr>
          <a:xfrm>
            <a:off x="-7332140" y="-2574573"/>
            <a:ext cx="10872316" cy="1290208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C268CDA-35CF-4477-8069-D52523B0DCFB}"/>
              </a:ext>
            </a:extLst>
          </p:cNvPr>
          <p:cNvSpPr txBox="1"/>
          <p:nvPr/>
        </p:nvSpPr>
        <p:spPr>
          <a:xfrm>
            <a:off x="4302973" y="680838"/>
            <a:ext cx="5610169"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We can check here which file in the real time basis modified, deleted or added to the system.</a:t>
            </a:r>
          </a:p>
        </p:txBody>
      </p:sp>
      <p:pic>
        <p:nvPicPr>
          <p:cNvPr id="6" name="Picture 5">
            <a:extLst>
              <a:ext uri="{FF2B5EF4-FFF2-40B4-BE49-F238E27FC236}">
                <a16:creationId xmlns:a16="http://schemas.microsoft.com/office/drawing/2014/main" id="{4507CBCB-B390-4A95-8346-6A5BE5429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391" y="1661035"/>
            <a:ext cx="7477750" cy="3608587"/>
          </a:xfrm>
          <a:prstGeom prst="rect">
            <a:avLst/>
          </a:prstGeom>
        </p:spPr>
      </p:pic>
    </p:spTree>
    <p:extLst>
      <p:ext uri="{BB962C8B-B14F-4D97-AF65-F5344CB8AC3E}">
        <p14:creationId xmlns:p14="http://schemas.microsoft.com/office/powerpoint/2010/main" val="2473647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51B4B29-5D5C-8CF2-B215-0519F8CB05F3}"/>
              </a:ext>
            </a:extLst>
          </p:cNvPr>
          <p:cNvSpPr/>
          <p:nvPr/>
        </p:nvSpPr>
        <p:spPr>
          <a:xfrm>
            <a:off x="2393855" y="-3397987"/>
            <a:ext cx="10872316" cy="12902084"/>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FF678D-8213-E362-B783-693D016B6730}"/>
              </a:ext>
            </a:extLst>
          </p:cNvPr>
          <p:cNvSpPr/>
          <p:nvPr/>
        </p:nvSpPr>
        <p:spPr>
          <a:xfrm>
            <a:off x="2268009" y="-3450051"/>
            <a:ext cx="10872316" cy="12902084"/>
          </a:xfrm>
          <a:prstGeom prst="ellipse">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5B0C003-356A-5A35-0377-A137601108E3}"/>
              </a:ext>
            </a:extLst>
          </p:cNvPr>
          <p:cNvSpPr/>
          <p:nvPr/>
        </p:nvSpPr>
        <p:spPr>
          <a:xfrm>
            <a:off x="2268009" y="-3345923"/>
            <a:ext cx="10872316" cy="12902084"/>
          </a:xfrm>
          <a:prstGeom prst="ellipse">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EC6DD1-8372-5FB0-A582-AA651142C987}"/>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8" name="Oval 7">
            <a:extLst>
              <a:ext uri="{FF2B5EF4-FFF2-40B4-BE49-F238E27FC236}">
                <a16:creationId xmlns:a16="http://schemas.microsoft.com/office/drawing/2014/main" id="{114A57A4-A996-4826-B9E8-54242AAB979C}"/>
              </a:ext>
            </a:extLst>
          </p:cNvPr>
          <p:cNvSpPr/>
          <p:nvPr/>
        </p:nvSpPr>
        <p:spPr>
          <a:xfrm>
            <a:off x="2457553" y="-3231054"/>
            <a:ext cx="10872316" cy="12902084"/>
          </a:xfrm>
          <a:prstGeom prst="ellipse">
            <a:avLst/>
          </a:prstGeom>
          <a:solidFill>
            <a:schemeClr val="bg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5ABEFA-AADF-4646-A4F0-4FE5472C8765}"/>
              </a:ext>
            </a:extLst>
          </p:cNvPr>
          <p:cNvSpPr/>
          <p:nvPr/>
        </p:nvSpPr>
        <p:spPr>
          <a:xfrm>
            <a:off x="2278858" y="-3377951"/>
            <a:ext cx="10872316" cy="12902084"/>
          </a:xfrm>
          <a:prstGeom prst="ellips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406BA8-4B35-4129-8583-903B39261A9B}"/>
              </a:ext>
            </a:extLst>
          </p:cNvPr>
          <p:cNvSpPr/>
          <p:nvPr/>
        </p:nvSpPr>
        <p:spPr>
          <a:xfrm>
            <a:off x="2153012" y="-3084157"/>
            <a:ext cx="10872316" cy="1290208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ECE3C7-2B76-42D8-B2AC-7D0509452AF5}"/>
              </a:ext>
            </a:extLst>
          </p:cNvPr>
          <p:cNvSpPr/>
          <p:nvPr/>
        </p:nvSpPr>
        <p:spPr>
          <a:xfrm>
            <a:off x="2086069" y="-3116185"/>
            <a:ext cx="10872316" cy="1290208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1096D3-CF3E-4E38-80D8-527FD59FCD79}"/>
              </a:ext>
            </a:extLst>
          </p:cNvPr>
          <p:cNvSpPr/>
          <p:nvPr/>
        </p:nvSpPr>
        <p:spPr>
          <a:xfrm>
            <a:off x="1755783" y="-3231054"/>
            <a:ext cx="11510387" cy="12882048"/>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3F35BAC-DA6F-4005-8DF5-0F3AE2E0E624}"/>
              </a:ext>
            </a:extLst>
          </p:cNvPr>
          <p:cNvSpPr/>
          <p:nvPr/>
        </p:nvSpPr>
        <p:spPr>
          <a:xfrm>
            <a:off x="-7332140" y="-2574573"/>
            <a:ext cx="10872316" cy="12902084"/>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C268CDA-35CF-4477-8069-D52523B0DCFB}"/>
              </a:ext>
            </a:extLst>
          </p:cNvPr>
          <p:cNvSpPr txBox="1"/>
          <p:nvPr/>
        </p:nvSpPr>
        <p:spPr>
          <a:xfrm>
            <a:off x="3844717" y="312251"/>
            <a:ext cx="5610169"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We can also explore that triggered event just click on that and scroll down then you can see full details and also logs like from where this file is created and all.</a:t>
            </a:r>
          </a:p>
        </p:txBody>
      </p:sp>
      <p:pic>
        <p:nvPicPr>
          <p:cNvPr id="5" name="Picture 4">
            <a:extLst>
              <a:ext uri="{FF2B5EF4-FFF2-40B4-BE49-F238E27FC236}">
                <a16:creationId xmlns:a16="http://schemas.microsoft.com/office/drawing/2014/main" id="{B4E958CA-A589-44D5-8FE7-C934A173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412" y="1627449"/>
            <a:ext cx="5889730" cy="2797894"/>
          </a:xfrm>
          <a:prstGeom prst="rect">
            <a:avLst/>
          </a:prstGeom>
        </p:spPr>
      </p:pic>
      <p:sp>
        <p:nvSpPr>
          <p:cNvPr id="16" name="TextBox 15">
            <a:extLst>
              <a:ext uri="{FF2B5EF4-FFF2-40B4-BE49-F238E27FC236}">
                <a16:creationId xmlns:a16="http://schemas.microsoft.com/office/drawing/2014/main" id="{B049E3E7-1E57-4BAD-B61F-2E5E46F2E4AB}"/>
              </a:ext>
            </a:extLst>
          </p:cNvPr>
          <p:cNvSpPr txBox="1"/>
          <p:nvPr/>
        </p:nvSpPr>
        <p:spPr>
          <a:xfrm>
            <a:off x="3844716" y="4630386"/>
            <a:ext cx="5610169"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By following these professional steps to configure file integrity monitoring in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organizations can effectively protect their data from theft and unauthorized access.</a:t>
            </a:r>
          </a:p>
        </p:txBody>
      </p:sp>
    </p:spTree>
    <p:extLst>
      <p:ext uri="{BB962C8B-B14F-4D97-AF65-F5344CB8AC3E}">
        <p14:creationId xmlns:p14="http://schemas.microsoft.com/office/powerpoint/2010/main" val="1573937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5809754" y="-1409369"/>
            <a:ext cx="7498080"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6403452" y="-1409369"/>
            <a:ext cx="7498080"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7076662" y="-1465028"/>
            <a:ext cx="7498080" cy="967673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B5943E-D662-B40E-CE41-3ADF3F97BCBF}"/>
              </a:ext>
            </a:extLst>
          </p:cNvPr>
          <p:cNvSpPr/>
          <p:nvPr/>
        </p:nvSpPr>
        <p:spPr>
          <a:xfrm>
            <a:off x="7670360" y="-1465028"/>
            <a:ext cx="7498080" cy="9676738"/>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7F7C45-DE9B-8459-3F2B-8C4228DD911A}"/>
              </a:ext>
            </a:extLst>
          </p:cNvPr>
          <p:cNvSpPr/>
          <p:nvPr/>
        </p:nvSpPr>
        <p:spPr>
          <a:xfrm>
            <a:off x="8264058" y="-1437198"/>
            <a:ext cx="7498080" cy="967673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8857756" y="-1409369"/>
            <a:ext cx="7498080" cy="9676738"/>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984B458-18D1-5840-8C70-C13FD398E390}"/>
              </a:ext>
            </a:extLst>
          </p:cNvPr>
          <p:cNvSpPr txBox="1"/>
          <p:nvPr/>
        </p:nvSpPr>
        <p:spPr>
          <a:xfrm>
            <a:off x="685291" y="472186"/>
            <a:ext cx="5287617" cy="1446550"/>
          </a:xfrm>
          <a:prstGeom prst="rect">
            <a:avLst/>
          </a:prstGeom>
          <a:noFill/>
        </p:spPr>
        <p:txBody>
          <a:bodyPr wrap="square" rtlCol="0">
            <a:spAutoFit/>
          </a:bodyPr>
          <a:lstStyle/>
          <a:p>
            <a:r>
              <a:rPr lang="en-US" sz="3500" dirty="0">
                <a:latin typeface="Amasis MT Pro Black" panose="02040A04050005020304" pitchFamily="18" charset="0"/>
              </a:rPr>
              <a:t>Comprehensive System Auditing</a:t>
            </a:r>
          </a:p>
          <a:p>
            <a:endParaRPr lang="en-US" dirty="0"/>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Oval 11">
            <a:extLst>
              <a:ext uri="{FF2B5EF4-FFF2-40B4-BE49-F238E27FC236}">
                <a16:creationId xmlns:a16="http://schemas.microsoft.com/office/drawing/2014/main" id="{690EDFBD-B58A-4229-A237-5F99C0EDEB76}"/>
              </a:ext>
            </a:extLst>
          </p:cNvPr>
          <p:cNvSpPr/>
          <p:nvPr/>
        </p:nvSpPr>
        <p:spPr>
          <a:xfrm>
            <a:off x="9451454" y="-1437199"/>
            <a:ext cx="7498080" cy="967673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10045152" y="-1341129"/>
            <a:ext cx="7498080" cy="967673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8C5A3B-A4C9-4CC8-B937-1AC0B2164405}"/>
              </a:ext>
            </a:extLst>
          </p:cNvPr>
          <p:cNvSpPr txBox="1"/>
          <p:nvPr/>
        </p:nvSpPr>
        <p:spPr>
          <a:xfrm>
            <a:off x="371061" y="2135612"/>
            <a:ext cx="5181600"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System auditing helps organizations identify and mitigate potential security risks and vulnerabilities. </a:t>
            </a:r>
          </a:p>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By monitoring system activities and configurations, auditing can detect unauthorized access attempts, suspicious behavior, and deviations from established security policies. </a:t>
            </a:r>
          </a:p>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Auditing logs can be analyzed to reconstruct the timeline of events, identify the root cause of the incident, and support incident response and remediation efforts.</a:t>
            </a:r>
          </a:p>
        </p:txBody>
      </p:sp>
    </p:spTree>
    <p:extLst>
      <p:ext uri="{BB962C8B-B14F-4D97-AF65-F5344CB8AC3E}">
        <p14:creationId xmlns:p14="http://schemas.microsoft.com/office/powerpoint/2010/main" val="309326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1910862" y="-1429859"/>
            <a:ext cx="11105223"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6403452" y="-1409369"/>
            <a:ext cx="7498080"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7076662" y="-1465028"/>
            <a:ext cx="7498080" cy="967673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B5943E-D662-B40E-CE41-3ADF3F97BCBF}"/>
              </a:ext>
            </a:extLst>
          </p:cNvPr>
          <p:cNvSpPr/>
          <p:nvPr/>
        </p:nvSpPr>
        <p:spPr>
          <a:xfrm>
            <a:off x="7670360" y="-1465028"/>
            <a:ext cx="7498080" cy="9676738"/>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7F7C45-DE9B-8459-3F2B-8C4228DD911A}"/>
              </a:ext>
            </a:extLst>
          </p:cNvPr>
          <p:cNvSpPr/>
          <p:nvPr/>
        </p:nvSpPr>
        <p:spPr>
          <a:xfrm>
            <a:off x="8264058" y="-1437198"/>
            <a:ext cx="7498080" cy="967673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8857756" y="-1409369"/>
            <a:ext cx="7498080" cy="9676738"/>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Oval 11">
            <a:extLst>
              <a:ext uri="{FF2B5EF4-FFF2-40B4-BE49-F238E27FC236}">
                <a16:creationId xmlns:a16="http://schemas.microsoft.com/office/drawing/2014/main" id="{690EDFBD-B58A-4229-A237-5F99C0EDEB76}"/>
              </a:ext>
            </a:extLst>
          </p:cNvPr>
          <p:cNvSpPr/>
          <p:nvPr/>
        </p:nvSpPr>
        <p:spPr>
          <a:xfrm>
            <a:off x="9451454" y="-1437199"/>
            <a:ext cx="7498080" cy="967673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10045152" y="-1341129"/>
            <a:ext cx="7498080" cy="967673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8C5A3B-A4C9-4CC8-B937-1AC0B2164405}"/>
              </a:ext>
            </a:extLst>
          </p:cNvPr>
          <p:cNvSpPr txBox="1"/>
          <p:nvPr/>
        </p:nvSpPr>
        <p:spPr>
          <a:xfrm>
            <a:off x="491658" y="412320"/>
            <a:ext cx="5181600"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As we see in the pervious chapter the FIM Module is not enabled or not configured by default same as here the System auditing module also not enabled we have to configure it manually.</a:t>
            </a:r>
          </a:p>
        </p:txBody>
      </p:sp>
      <p:pic>
        <p:nvPicPr>
          <p:cNvPr id="11" name="Picture 10">
            <a:extLst>
              <a:ext uri="{FF2B5EF4-FFF2-40B4-BE49-F238E27FC236}">
                <a16:creationId xmlns:a16="http://schemas.microsoft.com/office/drawing/2014/main" id="{E9743A06-4B8E-4B49-92BB-F7FFB833C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01" y="2511704"/>
            <a:ext cx="5350871" cy="3009865"/>
          </a:xfrm>
          <a:prstGeom prst="rect">
            <a:avLst/>
          </a:prstGeom>
        </p:spPr>
      </p:pic>
    </p:spTree>
    <p:extLst>
      <p:ext uri="{BB962C8B-B14F-4D97-AF65-F5344CB8AC3E}">
        <p14:creationId xmlns:p14="http://schemas.microsoft.com/office/powerpoint/2010/main" val="2503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1910862" y="-1429859"/>
            <a:ext cx="11105223"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1940068" y="-1498099"/>
            <a:ext cx="12190078"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7076662" y="-1465028"/>
            <a:ext cx="7498080" cy="967673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B5943E-D662-B40E-CE41-3ADF3F97BCBF}"/>
              </a:ext>
            </a:extLst>
          </p:cNvPr>
          <p:cNvSpPr/>
          <p:nvPr/>
        </p:nvSpPr>
        <p:spPr>
          <a:xfrm>
            <a:off x="7670360" y="-1465028"/>
            <a:ext cx="7498080" cy="9676738"/>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7F7C45-DE9B-8459-3F2B-8C4228DD911A}"/>
              </a:ext>
            </a:extLst>
          </p:cNvPr>
          <p:cNvSpPr/>
          <p:nvPr/>
        </p:nvSpPr>
        <p:spPr>
          <a:xfrm>
            <a:off x="8264058" y="-1437198"/>
            <a:ext cx="7498080" cy="967673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8857756" y="-1409369"/>
            <a:ext cx="7498080" cy="9676738"/>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Oval 11">
            <a:extLst>
              <a:ext uri="{FF2B5EF4-FFF2-40B4-BE49-F238E27FC236}">
                <a16:creationId xmlns:a16="http://schemas.microsoft.com/office/drawing/2014/main" id="{690EDFBD-B58A-4229-A237-5F99C0EDEB76}"/>
              </a:ext>
            </a:extLst>
          </p:cNvPr>
          <p:cNvSpPr/>
          <p:nvPr/>
        </p:nvSpPr>
        <p:spPr>
          <a:xfrm>
            <a:off x="9451454" y="-1437199"/>
            <a:ext cx="7498080" cy="967673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10045152" y="-1341129"/>
            <a:ext cx="7498080" cy="967673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8C5A3B-A4C9-4CC8-B937-1AC0B2164405}"/>
              </a:ext>
            </a:extLst>
          </p:cNvPr>
          <p:cNvSpPr txBox="1"/>
          <p:nvPr/>
        </p:nvSpPr>
        <p:spPr>
          <a:xfrm>
            <a:off x="522549" y="290273"/>
            <a:ext cx="6763014"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How we can configure it, Go to the </a:t>
            </a:r>
            <a:r>
              <a:rPr lang="en-US" dirty="0" err="1">
                <a:latin typeface="Aharoni" panose="02010803020104030203" pitchFamily="2" charset="-79"/>
                <a:cs typeface="Aharoni" panose="02010803020104030203" pitchFamily="2" charset="-79"/>
              </a:rPr>
              <a:t>wazuh</a:t>
            </a:r>
            <a:r>
              <a:rPr lang="en-US" dirty="0">
                <a:latin typeface="Aharoni" panose="02010803020104030203" pitchFamily="2" charset="-79"/>
                <a:cs typeface="Aharoni" panose="02010803020104030203" pitchFamily="2" charset="-79"/>
              </a:rPr>
              <a:t> agent, Firstly we have to install the </a:t>
            </a:r>
            <a:r>
              <a:rPr lang="en-US" dirty="0" err="1">
                <a:latin typeface="Aharoni" panose="02010803020104030203" pitchFamily="2" charset="-79"/>
                <a:cs typeface="Aharoni" panose="02010803020104030203" pitchFamily="2" charset="-79"/>
              </a:rPr>
              <a:t>auditd</a:t>
            </a:r>
            <a:r>
              <a:rPr lang="en-US" dirty="0">
                <a:latin typeface="Aharoni" panose="02010803020104030203" pitchFamily="2" charset="-79"/>
                <a:cs typeface="Aharoni" panose="02010803020104030203" pitchFamily="2" charset="-79"/>
              </a:rPr>
              <a:t> service on the agent side.</a:t>
            </a:r>
          </a:p>
        </p:txBody>
      </p:sp>
      <p:pic>
        <p:nvPicPr>
          <p:cNvPr id="10" name="Picture 9">
            <a:extLst>
              <a:ext uri="{FF2B5EF4-FFF2-40B4-BE49-F238E27FC236}">
                <a16:creationId xmlns:a16="http://schemas.microsoft.com/office/drawing/2014/main" id="{01E29D42-D319-4E34-9FA6-D4897DC0B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88" y="1122842"/>
            <a:ext cx="5797127" cy="1928503"/>
          </a:xfrm>
          <a:prstGeom prst="rect">
            <a:avLst/>
          </a:prstGeom>
        </p:spPr>
      </p:pic>
      <p:sp>
        <p:nvSpPr>
          <p:cNvPr id="15" name="TextBox 14">
            <a:extLst>
              <a:ext uri="{FF2B5EF4-FFF2-40B4-BE49-F238E27FC236}">
                <a16:creationId xmlns:a16="http://schemas.microsoft.com/office/drawing/2014/main" id="{09EA971C-E0C1-4CA3-B5EC-ED9577C0A1A3}"/>
              </a:ext>
            </a:extLst>
          </p:cNvPr>
          <p:cNvSpPr txBox="1"/>
          <p:nvPr/>
        </p:nvSpPr>
        <p:spPr>
          <a:xfrm>
            <a:off x="121250" y="3340270"/>
            <a:ext cx="6763014"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After installing successfully this service kindly enable and start this service and also don't forget to check the status of the service.</a:t>
            </a:r>
          </a:p>
        </p:txBody>
      </p:sp>
      <p:pic>
        <p:nvPicPr>
          <p:cNvPr id="17" name="Picture 16">
            <a:extLst>
              <a:ext uri="{FF2B5EF4-FFF2-40B4-BE49-F238E27FC236}">
                <a16:creationId xmlns:a16="http://schemas.microsoft.com/office/drawing/2014/main" id="{45635561-BD92-459B-AF2D-7D089B105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51" y="4429015"/>
            <a:ext cx="5687272" cy="1846618"/>
          </a:xfrm>
          <a:prstGeom prst="rect">
            <a:avLst/>
          </a:prstGeom>
        </p:spPr>
      </p:pic>
    </p:spTree>
    <p:extLst>
      <p:ext uri="{BB962C8B-B14F-4D97-AF65-F5344CB8AC3E}">
        <p14:creationId xmlns:p14="http://schemas.microsoft.com/office/powerpoint/2010/main" val="3249226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1910862" y="-1429859"/>
            <a:ext cx="11105223"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1940068" y="-1498099"/>
            <a:ext cx="12190078"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1940068" y="-1601508"/>
            <a:ext cx="12739415" cy="981321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FB5943E-D662-B40E-CE41-3ADF3F97BCBF}"/>
              </a:ext>
            </a:extLst>
          </p:cNvPr>
          <p:cNvSpPr/>
          <p:nvPr/>
        </p:nvSpPr>
        <p:spPr>
          <a:xfrm>
            <a:off x="7670360" y="-1465028"/>
            <a:ext cx="7498080" cy="9676738"/>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7F7C45-DE9B-8459-3F2B-8C4228DD911A}"/>
              </a:ext>
            </a:extLst>
          </p:cNvPr>
          <p:cNvSpPr/>
          <p:nvPr/>
        </p:nvSpPr>
        <p:spPr>
          <a:xfrm>
            <a:off x="8264058" y="-1437198"/>
            <a:ext cx="7498080" cy="967673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8857756" y="-1409369"/>
            <a:ext cx="7498080" cy="9676738"/>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Oval 11">
            <a:extLst>
              <a:ext uri="{FF2B5EF4-FFF2-40B4-BE49-F238E27FC236}">
                <a16:creationId xmlns:a16="http://schemas.microsoft.com/office/drawing/2014/main" id="{690EDFBD-B58A-4229-A237-5F99C0EDEB76}"/>
              </a:ext>
            </a:extLst>
          </p:cNvPr>
          <p:cNvSpPr/>
          <p:nvPr/>
        </p:nvSpPr>
        <p:spPr>
          <a:xfrm>
            <a:off x="9451454" y="-1437199"/>
            <a:ext cx="7498080" cy="967673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10045152" y="-1341129"/>
            <a:ext cx="7498080" cy="967673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8C5A3B-A4C9-4CC8-B937-1AC0B2164405}"/>
              </a:ext>
            </a:extLst>
          </p:cNvPr>
          <p:cNvSpPr txBox="1"/>
          <p:nvPr/>
        </p:nvSpPr>
        <p:spPr>
          <a:xfrm>
            <a:off x="522549" y="290273"/>
            <a:ext cx="6763014"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Now we have to configure </a:t>
            </a:r>
            <a:r>
              <a:rPr lang="en-US" dirty="0" err="1">
                <a:latin typeface="Aharoni" panose="02010803020104030203" pitchFamily="2" charset="-79"/>
                <a:cs typeface="Aharoni" panose="02010803020104030203" pitchFamily="2" charset="-79"/>
              </a:rPr>
              <a:t>ossec.conf</a:t>
            </a:r>
            <a:r>
              <a:rPr lang="en-US" dirty="0">
                <a:latin typeface="Aharoni" panose="02010803020104030203" pitchFamily="2" charset="-79"/>
                <a:cs typeface="Aharoni" panose="02010803020104030203" pitchFamily="2" charset="-79"/>
              </a:rPr>
              <a:t> file in the agent to manually enable the system auditing.</a:t>
            </a:r>
          </a:p>
          <a:p>
            <a:pPr marL="285750" indent="-285750">
              <a:buFont typeface="Wingdings" panose="05000000000000000000" pitchFamily="2" charset="2"/>
              <a:buChar char="q"/>
            </a:pPr>
            <a:r>
              <a:rPr lang="en-US" dirty="0">
                <a:latin typeface="Aharoni" panose="02010803020104030203" pitchFamily="2" charset="-79"/>
                <a:cs typeface="Aharoni" panose="02010803020104030203" pitchFamily="2" charset="-79"/>
              </a:rPr>
              <a:t>Open that file and scroll down to the end and add one log which is shown in the picture given below.</a:t>
            </a:r>
          </a:p>
        </p:txBody>
      </p:sp>
      <p:pic>
        <p:nvPicPr>
          <p:cNvPr id="11" name="Picture 10">
            <a:extLst>
              <a:ext uri="{FF2B5EF4-FFF2-40B4-BE49-F238E27FC236}">
                <a16:creationId xmlns:a16="http://schemas.microsoft.com/office/drawing/2014/main" id="{F966A8AE-39D1-41F3-90EB-8B17C1123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13" y="1957755"/>
            <a:ext cx="6078956" cy="1856682"/>
          </a:xfrm>
          <a:prstGeom prst="rect">
            <a:avLst/>
          </a:prstGeom>
        </p:spPr>
      </p:pic>
      <p:sp>
        <p:nvSpPr>
          <p:cNvPr id="16" name="TextBox 15">
            <a:extLst>
              <a:ext uri="{FF2B5EF4-FFF2-40B4-BE49-F238E27FC236}">
                <a16:creationId xmlns:a16="http://schemas.microsoft.com/office/drawing/2014/main" id="{54A809C4-3779-4A9C-9E87-4F5B647FB6F8}"/>
              </a:ext>
            </a:extLst>
          </p:cNvPr>
          <p:cNvSpPr txBox="1"/>
          <p:nvPr/>
        </p:nvSpPr>
        <p:spPr>
          <a:xfrm>
            <a:off x="500673" y="4369513"/>
            <a:ext cx="6547338" cy="1200329"/>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Aharoni" panose="02010803020104030203" pitchFamily="2" charset="-79"/>
                <a:cs typeface="Aharoni" panose="02010803020104030203" pitchFamily="2" charset="-79"/>
              </a:rPr>
              <a:t>It should be added to the end of the file. save &amp; exit. and also restart the agent service with </a:t>
            </a:r>
            <a:endParaRPr lang="en-US" dirty="0">
              <a:latin typeface="Aharoni" panose="02010803020104030203" pitchFamily="2" charset="-79"/>
              <a:cs typeface="Aharoni" panose="02010803020104030203" pitchFamily="2" charset="-79"/>
            </a:endParaRPr>
          </a:p>
          <a:p>
            <a:pPr algn="ctr"/>
            <a:r>
              <a:rPr lang="en-US" b="1" i="0" dirty="0">
                <a:effectLst/>
                <a:latin typeface="Aharoni" panose="02010803020104030203" pitchFamily="2" charset="-79"/>
                <a:cs typeface="Aharoni" panose="02010803020104030203" pitchFamily="2" charset="-79"/>
              </a:rPr>
              <a:t>[</a:t>
            </a:r>
            <a:r>
              <a:rPr lang="en-US" b="1" i="0" dirty="0" err="1">
                <a:effectLst/>
                <a:latin typeface="Aharoni" panose="02010803020104030203" pitchFamily="2" charset="-79"/>
                <a:cs typeface="Aharoni" panose="02010803020104030203" pitchFamily="2" charset="-79"/>
              </a:rPr>
              <a:t>sudo</a:t>
            </a:r>
            <a:r>
              <a:rPr lang="en-US" b="1" i="0" dirty="0">
                <a:effectLst/>
                <a:latin typeface="Aharoni" panose="02010803020104030203" pitchFamily="2" charset="-79"/>
                <a:cs typeface="Aharoni" panose="02010803020104030203" pitchFamily="2" charset="-79"/>
              </a:rPr>
              <a:t> </a:t>
            </a:r>
            <a:r>
              <a:rPr lang="en-US" b="1" i="0" dirty="0" err="1">
                <a:effectLst/>
                <a:latin typeface="Aharoni" panose="02010803020104030203" pitchFamily="2" charset="-79"/>
                <a:cs typeface="Aharoni" panose="02010803020104030203" pitchFamily="2" charset="-79"/>
              </a:rPr>
              <a:t>systemctl</a:t>
            </a:r>
            <a:r>
              <a:rPr lang="en-US" b="1" i="0" dirty="0">
                <a:effectLst/>
                <a:latin typeface="Aharoni" panose="02010803020104030203" pitchFamily="2" charset="-79"/>
                <a:cs typeface="Aharoni" panose="02010803020104030203" pitchFamily="2" charset="-79"/>
              </a:rPr>
              <a:t> restart </a:t>
            </a:r>
            <a:r>
              <a:rPr lang="en-US" b="1" i="0" dirty="0" err="1">
                <a:effectLst/>
                <a:latin typeface="Aharoni" panose="02010803020104030203" pitchFamily="2" charset="-79"/>
                <a:cs typeface="Aharoni" panose="02010803020104030203" pitchFamily="2" charset="-79"/>
              </a:rPr>
              <a:t>wazuh</a:t>
            </a:r>
            <a:r>
              <a:rPr lang="en-US" b="1" i="0" dirty="0">
                <a:effectLst/>
                <a:latin typeface="Aharoni" panose="02010803020104030203" pitchFamily="2" charset="-79"/>
                <a:cs typeface="Aharoni" panose="02010803020104030203" pitchFamily="2" charset="-79"/>
              </a:rPr>
              <a:t>-agent]</a:t>
            </a:r>
            <a:endParaRPr lang="en-US" b="1" dirty="0">
              <a:effectLst/>
              <a:latin typeface="Aharoni" panose="02010803020104030203" pitchFamily="2" charset="-79"/>
              <a:cs typeface="Aharoni" panose="02010803020104030203" pitchFamily="2" charset="-79"/>
            </a:endParaRPr>
          </a:p>
          <a:p>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5588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1910862" y="-1429859"/>
            <a:ext cx="11105223"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1940068" y="-1498099"/>
            <a:ext cx="12190078"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1940068" y="-1601508"/>
            <a:ext cx="12739415" cy="981321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FB5943E-D662-B40E-CE41-3ADF3F97BCBF}"/>
              </a:ext>
            </a:extLst>
          </p:cNvPr>
          <p:cNvSpPr/>
          <p:nvPr/>
        </p:nvSpPr>
        <p:spPr>
          <a:xfrm>
            <a:off x="-1822939" y="-1473166"/>
            <a:ext cx="13051444" cy="9940811"/>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4" name="TextBox 3">
            <a:extLst>
              <a:ext uri="{FF2B5EF4-FFF2-40B4-BE49-F238E27FC236}">
                <a16:creationId xmlns:a16="http://schemas.microsoft.com/office/drawing/2014/main" id="{AA8C5A3B-A4C9-4CC8-B937-1AC0B2164405}"/>
              </a:ext>
            </a:extLst>
          </p:cNvPr>
          <p:cNvSpPr txBox="1"/>
          <p:nvPr/>
        </p:nvSpPr>
        <p:spPr>
          <a:xfrm>
            <a:off x="530884" y="290273"/>
            <a:ext cx="8326871"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Our next step is to check the user </a:t>
            </a:r>
            <a:r>
              <a:rPr lang="en-US" dirty="0" err="1">
                <a:solidFill>
                  <a:schemeClr val="bg1"/>
                </a:solidFill>
                <a:latin typeface="Aharoni" panose="02010803020104030203" pitchFamily="2" charset="-79"/>
                <a:cs typeface="Aharoni" panose="02010803020104030203" pitchFamily="2" charset="-79"/>
              </a:rPr>
              <a:t>i'd</a:t>
            </a:r>
            <a:r>
              <a:rPr lang="en-US" dirty="0">
                <a:solidFill>
                  <a:schemeClr val="bg1"/>
                </a:solidFill>
                <a:latin typeface="Aharoni" panose="02010803020104030203" pitchFamily="2" charset="-79"/>
                <a:cs typeface="Aharoni" panose="02010803020104030203" pitchFamily="2" charset="-79"/>
              </a:rPr>
              <a:t>, For which user we have to do system audit for that we are gathering user's id.</a:t>
            </a:r>
          </a:p>
        </p:txBody>
      </p:sp>
      <p:pic>
        <p:nvPicPr>
          <p:cNvPr id="10" name="Picture 9">
            <a:extLst>
              <a:ext uri="{FF2B5EF4-FFF2-40B4-BE49-F238E27FC236}">
                <a16:creationId xmlns:a16="http://schemas.microsoft.com/office/drawing/2014/main" id="{343C8AEF-5404-4EB1-9706-6F847BECD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323" y="1016587"/>
            <a:ext cx="5808631" cy="1019395"/>
          </a:xfrm>
          <a:prstGeom prst="rect">
            <a:avLst/>
          </a:prstGeom>
        </p:spPr>
      </p:pic>
      <p:sp>
        <p:nvSpPr>
          <p:cNvPr id="17" name="TextBox 16">
            <a:extLst>
              <a:ext uri="{FF2B5EF4-FFF2-40B4-BE49-F238E27FC236}">
                <a16:creationId xmlns:a16="http://schemas.microsoft.com/office/drawing/2014/main" id="{56FBC737-AAD0-40D7-A5A2-4636CC9866AC}"/>
              </a:ext>
            </a:extLst>
          </p:cNvPr>
          <p:cNvSpPr txBox="1"/>
          <p:nvPr/>
        </p:nvSpPr>
        <p:spPr>
          <a:xfrm>
            <a:off x="530884" y="2139391"/>
            <a:ext cx="7563900"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So there is a rule file for </a:t>
            </a:r>
            <a:r>
              <a:rPr lang="en-US" dirty="0" err="1">
                <a:solidFill>
                  <a:schemeClr val="bg1"/>
                </a:solidFill>
                <a:latin typeface="Aharoni" panose="02010803020104030203" pitchFamily="2" charset="-79"/>
                <a:cs typeface="Aharoni" panose="02010803020104030203" pitchFamily="2" charset="-79"/>
              </a:rPr>
              <a:t>auditd</a:t>
            </a:r>
            <a:r>
              <a:rPr lang="en-US" dirty="0">
                <a:solidFill>
                  <a:schemeClr val="bg1"/>
                </a:solidFill>
                <a:latin typeface="Aharoni" panose="02010803020104030203" pitchFamily="2" charset="-79"/>
                <a:cs typeface="Aharoni" panose="02010803020104030203" pitchFamily="2" charset="-79"/>
              </a:rPr>
              <a:t> service and we have to configure it with adding some rules to gather real time auditing.</a:t>
            </a:r>
          </a:p>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Open the file with</a:t>
            </a:r>
          </a:p>
          <a:p>
            <a:pPr algn="ctr"/>
            <a:r>
              <a:rPr lang="en-US" dirty="0">
                <a:solidFill>
                  <a:schemeClr val="bg1"/>
                </a:solidFill>
                <a:latin typeface="Aharoni" panose="02010803020104030203" pitchFamily="2" charset="-79"/>
                <a:cs typeface="Aharoni" panose="02010803020104030203" pitchFamily="2" charset="-79"/>
              </a:rPr>
              <a:t> </a:t>
            </a:r>
            <a:r>
              <a:rPr lang="en-US" b="1" dirty="0">
                <a:solidFill>
                  <a:schemeClr val="bg1"/>
                </a:solidFill>
                <a:latin typeface="Aharoni" panose="02010803020104030203" pitchFamily="2" charset="-79"/>
                <a:cs typeface="Aharoni" panose="02010803020104030203" pitchFamily="2" charset="-79"/>
              </a:rPr>
              <a:t>[</a:t>
            </a:r>
            <a:r>
              <a:rPr lang="en-US" b="1" dirty="0" err="1">
                <a:solidFill>
                  <a:schemeClr val="bg1"/>
                </a:solidFill>
                <a:latin typeface="Aharoni" panose="02010803020104030203" pitchFamily="2" charset="-79"/>
                <a:cs typeface="Aharoni" panose="02010803020104030203" pitchFamily="2" charset="-79"/>
              </a:rPr>
              <a:t>sudo</a:t>
            </a:r>
            <a:r>
              <a:rPr lang="en-US" b="1" dirty="0">
                <a:solidFill>
                  <a:schemeClr val="bg1"/>
                </a:solidFill>
                <a:latin typeface="Aharoni" panose="02010803020104030203" pitchFamily="2" charset="-79"/>
                <a:cs typeface="Aharoni" panose="02010803020104030203" pitchFamily="2" charset="-79"/>
              </a:rPr>
              <a:t> vi /</a:t>
            </a:r>
            <a:r>
              <a:rPr lang="en-US" b="1" dirty="0" err="1">
                <a:solidFill>
                  <a:schemeClr val="bg1"/>
                </a:solidFill>
                <a:latin typeface="Aharoni" panose="02010803020104030203" pitchFamily="2" charset="-79"/>
                <a:cs typeface="Aharoni" panose="02010803020104030203" pitchFamily="2" charset="-79"/>
              </a:rPr>
              <a:t>etc</a:t>
            </a:r>
            <a:r>
              <a:rPr lang="en-US" b="1" dirty="0">
                <a:solidFill>
                  <a:schemeClr val="bg1"/>
                </a:solidFill>
                <a:latin typeface="Aharoni" panose="02010803020104030203" pitchFamily="2" charset="-79"/>
                <a:cs typeface="Aharoni" panose="02010803020104030203" pitchFamily="2" charset="-79"/>
              </a:rPr>
              <a:t>/audit/</a:t>
            </a:r>
            <a:r>
              <a:rPr lang="en-US" b="1" dirty="0" err="1">
                <a:solidFill>
                  <a:schemeClr val="bg1"/>
                </a:solidFill>
                <a:latin typeface="Aharoni" panose="02010803020104030203" pitchFamily="2" charset="-79"/>
                <a:cs typeface="Aharoni" panose="02010803020104030203" pitchFamily="2" charset="-79"/>
              </a:rPr>
              <a:t>rules.d</a:t>
            </a:r>
            <a:r>
              <a:rPr lang="en-US" b="1" dirty="0">
                <a:solidFill>
                  <a:schemeClr val="bg1"/>
                </a:solidFill>
                <a:latin typeface="Aharoni" panose="02010803020104030203" pitchFamily="2" charset="-79"/>
                <a:cs typeface="Aharoni" panose="02010803020104030203" pitchFamily="2" charset="-79"/>
              </a:rPr>
              <a:t>/</a:t>
            </a:r>
            <a:r>
              <a:rPr lang="en-US" b="1" dirty="0" err="1">
                <a:solidFill>
                  <a:schemeClr val="bg1"/>
                </a:solidFill>
                <a:latin typeface="Aharoni" panose="02010803020104030203" pitchFamily="2" charset="-79"/>
                <a:cs typeface="Aharoni" panose="02010803020104030203" pitchFamily="2" charset="-79"/>
              </a:rPr>
              <a:t>audit.rule</a:t>
            </a:r>
            <a:r>
              <a:rPr lang="en-US" b="1" dirty="0">
                <a:solidFill>
                  <a:schemeClr val="bg1"/>
                </a:solidFill>
                <a:latin typeface="Aharoni" panose="02010803020104030203" pitchFamily="2" charset="-79"/>
                <a:cs typeface="Aharoni" panose="02010803020104030203" pitchFamily="2" charset="-79"/>
              </a:rPr>
              <a:t>]</a:t>
            </a:r>
          </a:p>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You can see there is already pre-configured file like as shown below in the picture.</a:t>
            </a:r>
          </a:p>
        </p:txBody>
      </p:sp>
      <p:pic>
        <p:nvPicPr>
          <p:cNvPr id="18" name="Picture 17">
            <a:extLst>
              <a:ext uri="{FF2B5EF4-FFF2-40B4-BE49-F238E27FC236}">
                <a16:creationId xmlns:a16="http://schemas.microsoft.com/office/drawing/2014/main" id="{92A81133-2624-4409-A0D8-76AD98E3A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649" y="3997126"/>
            <a:ext cx="4981506" cy="2367366"/>
          </a:xfrm>
          <a:prstGeom prst="rect">
            <a:avLst/>
          </a:prstGeom>
        </p:spPr>
      </p:pic>
      <p:sp>
        <p:nvSpPr>
          <p:cNvPr id="19" name="Oval 18">
            <a:extLst>
              <a:ext uri="{FF2B5EF4-FFF2-40B4-BE49-F238E27FC236}">
                <a16:creationId xmlns:a16="http://schemas.microsoft.com/office/drawing/2014/main" id="{66EEC50A-9A8A-4C71-BC06-76F22C8C719D}"/>
              </a:ext>
            </a:extLst>
          </p:cNvPr>
          <p:cNvSpPr/>
          <p:nvPr/>
        </p:nvSpPr>
        <p:spPr>
          <a:xfrm>
            <a:off x="7809535" y="-2133601"/>
            <a:ext cx="10687270" cy="11310257"/>
          </a:xfrm>
          <a:prstGeom prst="ellipse">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F7F7C45-DE9B-8459-3F2B-8C4228DD911A}"/>
              </a:ext>
            </a:extLst>
          </p:cNvPr>
          <p:cNvSpPr/>
          <p:nvPr/>
        </p:nvSpPr>
        <p:spPr>
          <a:xfrm>
            <a:off x="8364334" y="-1432756"/>
            <a:ext cx="7498080" cy="967673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8958032" y="-1404926"/>
            <a:ext cx="7498080" cy="9676738"/>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90EDFBD-B58A-4229-A237-5F99C0EDEB76}"/>
              </a:ext>
            </a:extLst>
          </p:cNvPr>
          <p:cNvSpPr/>
          <p:nvPr/>
        </p:nvSpPr>
        <p:spPr>
          <a:xfrm>
            <a:off x="9488115" y="-1440096"/>
            <a:ext cx="7498080" cy="967673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10337933" y="-1336686"/>
            <a:ext cx="7498080" cy="967673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542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1910862" y="-1429859"/>
            <a:ext cx="11105223"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1940068" y="-1498099"/>
            <a:ext cx="12190078"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1940068" y="-1601508"/>
            <a:ext cx="12739415" cy="981321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FB5943E-D662-B40E-CE41-3ADF3F97BCBF}"/>
              </a:ext>
            </a:extLst>
          </p:cNvPr>
          <p:cNvSpPr/>
          <p:nvPr/>
        </p:nvSpPr>
        <p:spPr>
          <a:xfrm>
            <a:off x="-1822939" y="-1473166"/>
            <a:ext cx="13051444" cy="9940811"/>
          </a:xfrm>
          <a:prstGeom prst="ellipse">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F7F7C45-DE9B-8459-3F2B-8C4228DD911A}"/>
              </a:ext>
            </a:extLst>
          </p:cNvPr>
          <p:cNvSpPr/>
          <p:nvPr/>
        </p:nvSpPr>
        <p:spPr>
          <a:xfrm>
            <a:off x="8264058" y="-1437198"/>
            <a:ext cx="7498080" cy="967673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8857756" y="-1409369"/>
            <a:ext cx="7498080" cy="9676738"/>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Oval 11">
            <a:extLst>
              <a:ext uri="{FF2B5EF4-FFF2-40B4-BE49-F238E27FC236}">
                <a16:creationId xmlns:a16="http://schemas.microsoft.com/office/drawing/2014/main" id="{690EDFBD-B58A-4229-A237-5F99C0EDEB76}"/>
              </a:ext>
            </a:extLst>
          </p:cNvPr>
          <p:cNvSpPr/>
          <p:nvPr/>
        </p:nvSpPr>
        <p:spPr>
          <a:xfrm>
            <a:off x="9451454" y="-1437199"/>
            <a:ext cx="7498080" cy="967673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10045152" y="-1341129"/>
            <a:ext cx="7498080" cy="967673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8C5A3B-A4C9-4CC8-B937-1AC0B2164405}"/>
              </a:ext>
            </a:extLst>
          </p:cNvPr>
          <p:cNvSpPr txBox="1"/>
          <p:nvPr/>
        </p:nvSpPr>
        <p:spPr>
          <a:xfrm>
            <a:off x="530884" y="290273"/>
            <a:ext cx="8326871"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We have to edit this last two rules in that file kindly replace your user id with yours. </a:t>
            </a:r>
          </a:p>
        </p:txBody>
      </p:sp>
      <p:sp>
        <p:nvSpPr>
          <p:cNvPr id="17" name="TextBox 16">
            <a:extLst>
              <a:ext uri="{FF2B5EF4-FFF2-40B4-BE49-F238E27FC236}">
                <a16:creationId xmlns:a16="http://schemas.microsoft.com/office/drawing/2014/main" id="{56FBC737-AAD0-40D7-A5A2-4636CC9866AC}"/>
              </a:ext>
            </a:extLst>
          </p:cNvPr>
          <p:cNvSpPr txBox="1"/>
          <p:nvPr/>
        </p:nvSpPr>
        <p:spPr>
          <a:xfrm>
            <a:off x="461229" y="4145834"/>
            <a:ext cx="756390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This commands </a:t>
            </a:r>
            <a:r>
              <a:rPr lang="en-US" dirty="0" err="1">
                <a:solidFill>
                  <a:schemeClr val="bg1"/>
                </a:solidFill>
                <a:latin typeface="Aharoni" panose="02010803020104030203" pitchFamily="2" charset="-79"/>
                <a:cs typeface="Aharoni" panose="02010803020104030203" pitchFamily="2" charset="-79"/>
              </a:rPr>
              <a:t>wil</a:t>
            </a:r>
            <a:r>
              <a:rPr lang="en-US" dirty="0">
                <a:solidFill>
                  <a:schemeClr val="bg1"/>
                </a:solidFill>
                <a:latin typeface="Aharoni" panose="02010803020104030203" pitchFamily="2" charset="-79"/>
                <a:cs typeface="Aharoni" panose="02010803020104030203" pitchFamily="2" charset="-79"/>
              </a:rPr>
              <a:t> help you to enable this </a:t>
            </a:r>
            <a:r>
              <a:rPr lang="en-US" dirty="0" err="1">
                <a:solidFill>
                  <a:schemeClr val="bg1"/>
                </a:solidFill>
                <a:latin typeface="Aharoni" panose="02010803020104030203" pitchFamily="2" charset="-79"/>
                <a:cs typeface="Aharoni" panose="02010803020104030203" pitchFamily="2" charset="-79"/>
              </a:rPr>
              <a:t>rulewhich</a:t>
            </a:r>
            <a:r>
              <a:rPr lang="en-US" dirty="0">
                <a:solidFill>
                  <a:schemeClr val="bg1"/>
                </a:solidFill>
                <a:latin typeface="Aharoni" panose="02010803020104030203" pitchFamily="2" charset="-79"/>
                <a:cs typeface="Aharoni" panose="02010803020104030203" pitchFamily="2" charset="-79"/>
              </a:rPr>
              <a:t> have define.</a:t>
            </a:r>
          </a:p>
        </p:txBody>
      </p:sp>
      <p:pic>
        <p:nvPicPr>
          <p:cNvPr id="11" name="Picture 10">
            <a:extLst>
              <a:ext uri="{FF2B5EF4-FFF2-40B4-BE49-F238E27FC236}">
                <a16:creationId xmlns:a16="http://schemas.microsoft.com/office/drawing/2014/main" id="{F058B32F-0D4E-4ED0-92A0-33FB644E3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597" y="979911"/>
            <a:ext cx="5884748" cy="2628256"/>
          </a:xfrm>
          <a:prstGeom prst="rect">
            <a:avLst/>
          </a:prstGeom>
        </p:spPr>
      </p:pic>
      <p:pic>
        <p:nvPicPr>
          <p:cNvPr id="16" name="Picture 15">
            <a:extLst>
              <a:ext uri="{FF2B5EF4-FFF2-40B4-BE49-F238E27FC236}">
                <a16:creationId xmlns:a16="http://schemas.microsoft.com/office/drawing/2014/main" id="{A034788C-6CCC-4992-B562-D0CDC8C91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85" y="4735818"/>
            <a:ext cx="7498080" cy="634029"/>
          </a:xfrm>
          <a:prstGeom prst="rect">
            <a:avLst/>
          </a:prstGeom>
        </p:spPr>
      </p:pic>
    </p:spTree>
    <p:extLst>
      <p:ext uri="{BB962C8B-B14F-4D97-AF65-F5344CB8AC3E}">
        <p14:creationId xmlns:p14="http://schemas.microsoft.com/office/powerpoint/2010/main" val="57994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1910862" y="-1429859"/>
            <a:ext cx="11105223"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1940068" y="-1498099"/>
            <a:ext cx="12190078"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1940068" y="-1601508"/>
            <a:ext cx="12739415" cy="981321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FB5943E-D662-B40E-CE41-3ADF3F97BCBF}"/>
              </a:ext>
            </a:extLst>
          </p:cNvPr>
          <p:cNvSpPr/>
          <p:nvPr/>
        </p:nvSpPr>
        <p:spPr>
          <a:xfrm>
            <a:off x="-1822939" y="-1473166"/>
            <a:ext cx="13051444" cy="9940811"/>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F7F7C45-DE9B-8459-3F2B-8C4228DD911A}"/>
              </a:ext>
            </a:extLst>
          </p:cNvPr>
          <p:cNvSpPr/>
          <p:nvPr/>
        </p:nvSpPr>
        <p:spPr>
          <a:xfrm>
            <a:off x="-1940069" y="-1450348"/>
            <a:ext cx="14014837" cy="972216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8857756" y="-1409369"/>
            <a:ext cx="7498080" cy="9676738"/>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Oval 11">
            <a:extLst>
              <a:ext uri="{FF2B5EF4-FFF2-40B4-BE49-F238E27FC236}">
                <a16:creationId xmlns:a16="http://schemas.microsoft.com/office/drawing/2014/main" id="{690EDFBD-B58A-4229-A237-5F99C0EDEB76}"/>
              </a:ext>
            </a:extLst>
          </p:cNvPr>
          <p:cNvSpPr/>
          <p:nvPr/>
        </p:nvSpPr>
        <p:spPr>
          <a:xfrm>
            <a:off x="9451454" y="-1437199"/>
            <a:ext cx="7498080" cy="967673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10045152" y="-1341129"/>
            <a:ext cx="7498080" cy="967673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8C5A3B-A4C9-4CC8-B937-1AC0B2164405}"/>
              </a:ext>
            </a:extLst>
          </p:cNvPr>
          <p:cNvSpPr txBox="1"/>
          <p:nvPr/>
        </p:nvSpPr>
        <p:spPr>
          <a:xfrm>
            <a:off x="553992" y="55811"/>
            <a:ext cx="8326871"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Now go back to the </a:t>
            </a:r>
            <a:r>
              <a:rPr lang="en-US" dirty="0" err="1">
                <a:solidFill>
                  <a:schemeClr val="bg1"/>
                </a:solidFill>
                <a:latin typeface="Aharoni" panose="02010803020104030203" pitchFamily="2" charset="-79"/>
                <a:cs typeface="Aharoni" panose="02010803020104030203" pitchFamily="2" charset="-79"/>
              </a:rPr>
              <a:t>wazuh</a:t>
            </a:r>
            <a:r>
              <a:rPr lang="en-US" dirty="0">
                <a:solidFill>
                  <a:schemeClr val="bg1"/>
                </a:solidFill>
                <a:latin typeface="Aharoni" panose="02010803020104030203" pitchFamily="2" charset="-79"/>
                <a:cs typeface="Aharoni" panose="02010803020104030203" pitchFamily="2" charset="-79"/>
              </a:rPr>
              <a:t> dashboard and open the system auditing module you can see as shown below picture.</a:t>
            </a:r>
          </a:p>
        </p:txBody>
      </p:sp>
      <p:sp>
        <p:nvSpPr>
          <p:cNvPr id="17" name="TextBox 16">
            <a:extLst>
              <a:ext uri="{FF2B5EF4-FFF2-40B4-BE49-F238E27FC236}">
                <a16:creationId xmlns:a16="http://schemas.microsoft.com/office/drawing/2014/main" id="{56FBC737-AAD0-40D7-A5A2-4636CC9866AC}"/>
              </a:ext>
            </a:extLst>
          </p:cNvPr>
          <p:cNvSpPr txBox="1"/>
          <p:nvPr/>
        </p:nvSpPr>
        <p:spPr>
          <a:xfrm>
            <a:off x="443065" y="4083613"/>
            <a:ext cx="7563900"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You can see auditing service is enabled and lastly we modified the audit configuration file and also you can see there is only one agent which is 100% using.</a:t>
            </a:r>
          </a:p>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You can also check the events section.</a:t>
            </a:r>
          </a:p>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there is also events are triggered which we have did with the configuration file.</a:t>
            </a:r>
          </a:p>
        </p:txBody>
      </p:sp>
      <p:pic>
        <p:nvPicPr>
          <p:cNvPr id="10" name="Picture 9">
            <a:extLst>
              <a:ext uri="{FF2B5EF4-FFF2-40B4-BE49-F238E27FC236}">
                <a16:creationId xmlns:a16="http://schemas.microsoft.com/office/drawing/2014/main" id="{DCAA9644-5F7E-4A5A-A12D-F01F543A3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860" y="830484"/>
            <a:ext cx="6319050" cy="3034478"/>
          </a:xfrm>
          <a:prstGeom prst="rect">
            <a:avLst/>
          </a:prstGeom>
        </p:spPr>
      </p:pic>
    </p:spTree>
    <p:extLst>
      <p:ext uri="{BB962C8B-B14F-4D97-AF65-F5344CB8AC3E}">
        <p14:creationId xmlns:p14="http://schemas.microsoft.com/office/powerpoint/2010/main" val="3588200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1910862" y="-1429859"/>
            <a:ext cx="11105223"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1940068" y="-1498099"/>
            <a:ext cx="12190078"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1940068" y="-1601508"/>
            <a:ext cx="12739415" cy="981321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FB5943E-D662-B40E-CE41-3ADF3F97BCBF}"/>
              </a:ext>
            </a:extLst>
          </p:cNvPr>
          <p:cNvSpPr/>
          <p:nvPr/>
        </p:nvSpPr>
        <p:spPr>
          <a:xfrm>
            <a:off x="-1822939" y="-1473166"/>
            <a:ext cx="13051444" cy="9940811"/>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F7F7C45-DE9B-8459-3F2B-8C4228DD911A}"/>
              </a:ext>
            </a:extLst>
          </p:cNvPr>
          <p:cNvSpPr/>
          <p:nvPr/>
        </p:nvSpPr>
        <p:spPr>
          <a:xfrm>
            <a:off x="-1940069" y="-1450348"/>
            <a:ext cx="14014837" cy="972216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2239347" y="-1744823"/>
            <a:ext cx="15164905" cy="10282334"/>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Oval 11">
            <a:extLst>
              <a:ext uri="{FF2B5EF4-FFF2-40B4-BE49-F238E27FC236}">
                <a16:creationId xmlns:a16="http://schemas.microsoft.com/office/drawing/2014/main" id="{690EDFBD-B58A-4229-A237-5F99C0EDEB76}"/>
              </a:ext>
            </a:extLst>
          </p:cNvPr>
          <p:cNvSpPr/>
          <p:nvPr/>
        </p:nvSpPr>
        <p:spPr>
          <a:xfrm>
            <a:off x="9451454" y="-1437199"/>
            <a:ext cx="7498080" cy="967673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10045152" y="-1341129"/>
            <a:ext cx="7498080" cy="967673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8C5A3B-A4C9-4CC8-B937-1AC0B2164405}"/>
              </a:ext>
            </a:extLst>
          </p:cNvPr>
          <p:cNvSpPr txBox="1"/>
          <p:nvPr/>
        </p:nvSpPr>
        <p:spPr>
          <a:xfrm>
            <a:off x="266202" y="2919167"/>
            <a:ext cx="8326871"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Let’s run some basic commands and check if we can trigger some events.</a:t>
            </a:r>
          </a:p>
        </p:txBody>
      </p:sp>
      <p:pic>
        <p:nvPicPr>
          <p:cNvPr id="11" name="Picture 10">
            <a:extLst>
              <a:ext uri="{FF2B5EF4-FFF2-40B4-BE49-F238E27FC236}">
                <a16:creationId xmlns:a16="http://schemas.microsoft.com/office/drawing/2014/main" id="{FCCB39AB-C86A-4F14-9F24-08A621E43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691" y="207797"/>
            <a:ext cx="5279891" cy="2531894"/>
          </a:xfrm>
          <a:prstGeom prst="rect">
            <a:avLst/>
          </a:prstGeom>
        </p:spPr>
      </p:pic>
      <p:pic>
        <p:nvPicPr>
          <p:cNvPr id="16" name="Picture 15">
            <a:extLst>
              <a:ext uri="{FF2B5EF4-FFF2-40B4-BE49-F238E27FC236}">
                <a16:creationId xmlns:a16="http://schemas.microsoft.com/office/drawing/2014/main" id="{8CB8DD03-B2FB-484A-9737-D289C2B69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90" y="3516846"/>
            <a:ext cx="8529932" cy="984656"/>
          </a:xfrm>
          <a:prstGeom prst="rect">
            <a:avLst/>
          </a:prstGeom>
        </p:spPr>
      </p:pic>
      <p:sp>
        <p:nvSpPr>
          <p:cNvPr id="18" name="TextBox 17">
            <a:extLst>
              <a:ext uri="{FF2B5EF4-FFF2-40B4-BE49-F238E27FC236}">
                <a16:creationId xmlns:a16="http://schemas.microsoft.com/office/drawing/2014/main" id="{8397DA0B-C2A3-4142-9E6A-0CA8EF9AF38F}"/>
              </a:ext>
            </a:extLst>
          </p:cNvPr>
          <p:cNvSpPr txBox="1"/>
          <p:nvPr/>
        </p:nvSpPr>
        <p:spPr>
          <a:xfrm>
            <a:off x="321029" y="4860455"/>
            <a:ext cx="8326871"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Let’s run some basic commands and check if we can trigger some events.</a:t>
            </a:r>
          </a:p>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And here you can see the events are triggered of the commands which we have run on the </a:t>
            </a:r>
            <a:r>
              <a:rPr lang="en-US" dirty="0" err="1">
                <a:solidFill>
                  <a:schemeClr val="bg1"/>
                </a:solidFill>
                <a:latin typeface="Aharoni" panose="02010803020104030203" pitchFamily="2" charset="-79"/>
                <a:cs typeface="Aharoni" panose="02010803020104030203" pitchFamily="2" charset="-79"/>
              </a:rPr>
              <a:t>wazuh</a:t>
            </a:r>
            <a:r>
              <a:rPr lang="en-US" dirty="0">
                <a:solidFill>
                  <a:schemeClr val="bg1"/>
                </a:solidFill>
                <a:latin typeface="Aharoni" panose="02010803020104030203" pitchFamily="2" charset="-79"/>
                <a:cs typeface="Aharoni" panose="02010803020104030203" pitchFamily="2" charset="-79"/>
              </a:rPr>
              <a:t> agent.</a:t>
            </a:r>
          </a:p>
        </p:txBody>
      </p:sp>
    </p:spTree>
    <p:extLst>
      <p:ext uri="{BB962C8B-B14F-4D97-AF65-F5344CB8AC3E}">
        <p14:creationId xmlns:p14="http://schemas.microsoft.com/office/powerpoint/2010/main" val="2604181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8480CA3-77C5-702B-C055-39428026FA41}"/>
              </a:ext>
            </a:extLst>
          </p:cNvPr>
          <p:cNvSpPr/>
          <p:nvPr/>
        </p:nvSpPr>
        <p:spPr>
          <a:xfrm>
            <a:off x="93945" y="1734855"/>
            <a:ext cx="4070959" cy="4716049"/>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D2374F-005B-2F0E-3979-AFC9FDB01348}"/>
              </a:ext>
            </a:extLst>
          </p:cNvPr>
          <p:cNvSpPr txBox="1"/>
          <p:nvPr/>
        </p:nvSpPr>
        <p:spPr>
          <a:xfrm>
            <a:off x="2234852" y="264252"/>
            <a:ext cx="7722296" cy="1015663"/>
          </a:xfrm>
          <a:prstGeom prst="rect">
            <a:avLst/>
          </a:prstGeom>
          <a:noFill/>
        </p:spPr>
        <p:txBody>
          <a:bodyPr wrap="square" rtlCol="0">
            <a:spAutoFit/>
          </a:bodyPr>
          <a:lstStyle/>
          <a:p>
            <a:pPr algn="ctr"/>
            <a:r>
              <a:rPr lang="en-US" sz="3000" dirty="0">
                <a:latin typeface="Bookman Old Style" panose="02050604050505020204" pitchFamily="18" charset="0"/>
              </a:rPr>
              <a:t>Exploring the Advantages of </a:t>
            </a:r>
            <a:r>
              <a:rPr lang="en-US" sz="3000" dirty="0" err="1">
                <a:latin typeface="Bookman Old Style" panose="02050604050505020204" pitchFamily="18" charset="0"/>
              </a:rPr>
              <a:t>Wazuh</a:t>
            </a:r>
            <a:r>
              <a:rPr lang="en-US" sz="3000" dirty="0">
                <a:latin typeface="Bookman Old Style" panose="02050604050505020204" pitchFamily="18" charset="0"/>
              </a:rPr>
              <a:t>:</a:t>
            </a:r>
          </a:p>
          <a:p>
            <a:pPr algn="ctr"/>
            <a:r>
              <a:rPr lang="en-US" sz="3000" dirty="0">
                <a:latin typeface="Bookman Old Style" panose="02050604050505020204" pitchFamily="18" charset="0"/>
              </a:rPr>
              <a:t> A Comprehensive Overview</a:t>
            </a:r>
          </a:p>
        </p:txBody>
      </p:sp>
      <p:sp>
        <p:nvSpPr>
          <p:cNvPr id="3" name="TextBox 2">
            <a:extLst>
              <a:ext uri="{FF2B5EF4-FFF2-40B4-BE49-F238E27FC236}">
                <a16:creationId xmlns:a16="http://schemas.microsoft.com/office/drawing/2014/main" id="{6E85FBDA-16BD-E8B5-3228-0C86FB153892}"/>
              </a:ext>
            </a:extLst>
          </p:cNvPr>
          <p:cNvSpPr txBox="1"/>
          <p:nvPr/>
        </p:nvSpPr>
        <p:spPr>
          <a:xfrm>
            <a:off x="369517" y="2066628"/>
            <a:ext cx="889347" cy="707886"/>
          </a:xfrm>
          <a:prstGeom prst="rect">
            <a:avLst/>
          </a:prstGeom>
          <a:noFill/>
        </p:spPr>
        <p:txBody>
          <a:bodyPr wrap="square" rtlCol="0">
            <a:spAutoFit/>
          </a:bodyPr>
          <a:lstStyle/>
          <a:p>
            <a:r>
              <a:rPr lang="en-US" sz="4000" dirty="0">
                <a:solidFill>
                  <a:schemeClr val="bg1"/>
                </a:solidFill>
                <a:latin typeface="Bookman Old Style" panose="02050604050505020204" pitchFamily="18" charset="0"/>
              </a:rPr>
              <a:t>01</a:t>
            </a:r>
          </a:p>
        </p:txBody>
      </p:sp>
      <p:sp>
        <p:nvSpPr>
          <p:cNvPr id="4" name="TextBox 3">
            <a:extLst>
              <a:ext uri="{FF2B5EF4-FFF2-40B4-BE49-F238E27FC236}">
                <a16:creationId xmlns:a16="http://schemas.microsoft.com/office/drawing/2014/main" id="{B33678F3-96D4-0BD5-0D24-367171BFA842}"/>
              </a:ext>
            </a:extLst>
          </p:cNvPr>
          <p:cNvSpPr txBox="1"/>
          <p:nvPr/>
        </p:nvSpPr>
        <p:spPr>
          <a:xfrm>
            <a:off x="296348" y="2928682"/>
            <a:ext cx="3563475" cy="3323987"/>
          </a:xfrm>
          <a:prstGeom prst="rect">
            <a:avLst/>
          </a:prstGeom>
          <a:noFill/>
        </p:spPr>
        <p:txBody>
          <a:bodyPr wrap="square" rtlCol="0">
            <a:spAutoFit/>
          </a:bodyPr>
          <a:lstStyle/>
          <a:p>
            <a:r>
              <a:rPr lang="en-US" sz="1600" b="1" dirty="0">
                <a:solidFill>
                  <a:schemeClr val="bg1"/>
                </a:solidFill>
                <a:latin typeface="Bookman Old Style" panose="02050604050505020204" pitchFamily="18" charset="0"/>
              </a:rPr>
              <a:t>Threat Detection and Response</a:t>
            </a:r>
          </a:p>
          <a:p>
            <a:endParaRPr lang="en-US" sz="1600" b="1" dirty="0">
              <a:solidFill>
                <a:schemeClr val="bg1"/>
              </a:solidFill>
              <a:latin typeface="Seaford" panose="00000500000000000000" pitchFamily="2" charset="0"/>
            </a:endParaRPr>
          </a:p>
          <a:p>
            <a:pPr marL="285750" indent="-285750" algn="l">
              <a:buFont typeface="Arial" panose="020B0604020202020204" pitchFamily="34" charset="0"/>
              <a:buChar char="•"/>
            </a:pPr>
            <a:r>
              <a:rPr lang="en-US" sz="1600" b="1" i="0" dirty="0" err="1">
                <a:solidFill>
                  <a:schemeClr val="bg1"/>
                </a:solidFill>
                <a:effectLst/>
                <a:latin typeface="Seaford" panose="00000500000000000000" pitchFamily="2" charset="0"/>
                <a:ea typeface="Cascadia Code" panose="020B0609020000020004" pitchFamily="49" charset="0"/>
                <a:cs typeface="Cascadia Code" panose="020B0609020000020004" pitchFamily="49" charset="0"/>
              </a:rPr>
              <a:t>Wazuh</a:t>
            </a:r>
            <a:r>
              <a:rPr lang="en-US" sz="1600" b="1" i="0" dirty="0">
                <a:solidFill>
                  <a:schemeClr val="bg1"/>
                </a:solidFill>
                <a:effectLst/>
                <a:latin typeface="Seaford" panose="00000500000000000000" pitchFamily="2" charset="0"/>
                <a:ea typeface="Cascadia Code" panose="020B0609020000020004" pitchFamily="49" charset="0"/>
                <a:cs typeface="Cascadia Code" panose="020B0609020000020004" pitchFamily="49" charset="0"/>
              </a:rPr>
              <a:t> provides comprehensive threat detection capabilities, allowing organizations to monitor their IT environments for security threats in real-time.</a:t>
            </a:r>
          </a:p>
          <a:p>
            <a:pPr algn="l"/>
            <a:endParaRPr lang="en-US" sz="1600" b="1" i="0" dirty="0">
              <a:solidFill>
                <a:schemeClr val="bg1"/>
              </a:solidFill>
              <a:effectLst/>
              <a:latin typeface="Seaford" panose="00000500000000000000" pitchFamily="2" charset="0"/>
              <a:ea typeface="Cascadia Code" panose="020B0609020000020004" pitchFamily="49" charset="0"/>
              <a:cs typeface="Cascadia Code" panose="020B0609020000020004" pitchFamily="49" charset="0"/>
            </a:endParaRPr>
          </a:p>
          <a:p>
            <a:pPr marL="285750" indent="-285750" algn="l">
              <a:buFont typeface="Arial" panose="020B0604020202020204" pitchFamily="34" charset="0"/>
              <a:buChar char="•"/>
            </a:pPr>
            <a:r>
              <a:rPr lang="en-US" sz="1600" b="1" i="0" dirty="0">
                <a:solidFill>
                  <a:schemeClr val="bg1"/>
                </a:solidFill>
                <a:effectLst/>
                <a:latin typeface="Seaford" panose="00000500000000000000" pitchFamily="2" charset="0"/>
                <a:ea typeface="Cascadia Code" panose="020B0609020000020004" pitchFamily="49" charset="0"/>
                <a:cs typeface="Cascadia Code" panose="020B0609020000020004" pitchFamily="49" charset="0"/>
              </a:rPr>
              <a:t>It detects suspicious activities, malware, and potential security breaches, enabling quick response and mitigation.</a:t>
            </a:r>
          </a:p>
          <a:p>
            <a:endParaRPr lang="en-US" dirty="0"/>
          </a:p>
        </p:txBody>
      </p:sp>
      <p:sp>
        <p:nvSpPr>
          <p:cNvPr id="5" name="TextBox 4">
            <a:extLst>
              <a:ext uri="{FF2B5EF4-FFF2-40B4-BE49-F238E27FC236}">
                <a16:creationId xmlns:a16="http://schemas.microsoft.com/office/drawing/2014/main" id="{26B79680-2D0C-4AAF-51C9-B59F9E970DDD}"/>
              </a:ext>
            </a:extLst>
          </p:cNvPr>
          <p:cNvSpPr txBox="1"/>
          <p:nvPr/>
        </p:nvSpPr>
        <p:spPr>
          <a:xfrm>
            <a:off x="4299819" y="1955982"/>
            <a:ext cx="889347" cy="707886"/>
          </a:xfrm>
          <a:prstGeom prst="rect">
            <a:avLst/>
          </a:prstGeom>
          <a:noFill/>
        </p:spPr>
        <p:txBody>
          <a:bodyPr wrap="square" rtlCol="0">
            <a:spAutoFit/>
          </a:bodyPr>
          <a:lstStyle/>
          <a:p>
            <a:r>
              <a:rPr lang="en-US" sz="4000" dirty="0">
                <a:solidFill>
                  <a:schemeClr val="bg1"/>
                </a:solidFill>
                <a:latin typeface="Bookman Old Style" panose="02050604050505020204" pitchFamily="18" charset="0"/>
              </a:rPr>
              <a:t>02</a:t>
            </a:r>
          </a:p>
        </p:txBody>
      </p:sp>
      <p:sp>
        <p:nvSpPr>
          <p:cNvPr id="6" name="TextBox 5">
            <a:extLst>
              <a:ext uri="{FF2B5EF4-FFF2-40B4-BE49-F238E27FC236}">
                <a16:creationId xmlns:a16="http://schemas.microsoft.com/office/drawing/2014/main" id="{33C6E896-0D25-B17D-EF29-48C59C24659D}"/>
              </a:ext>
            </a:extLst>
          </p:cNvPr>
          <p:cNvSpPr txBox="1"/>
          <p:nvPr/>
        </p:nvSpPr>
        <p:spPr>
          <a:xfrm>
            <a:off x="4299819" y="2843408"/>
            <a:ext cx="3454054" cy="3354765"/>
          </a:xfrm>
          <a:prstGeom prst="rect">
            <a:avLst/>
          </a:prstGeom>
          <a:noFill/>
        </p:spPr>
        <p:txBody>
          <a:bodyPr wrap="square" rtlCol="0">
            <a:spAutoFit/>
          </a:bodyPr>
          <a:lstStyle/>
          <a:p>
            <a:r>
              <a:rPr lang="en-US" sz="1600" b="1" i="0" dirty="0">
                <a:solidFill>
                  <a:schemeClr val="bg1"/>
                </a:solidFill>
                <a:effectLst/>
                <a:latin typeface="Bookman Old Style" panose="02050604050505020204" pitchFamily="18" charset="0"/>
              </a:rPr>
              <a:t>Stateful Inspection Firewalls:</a:t>
            </a:r>
          </a:p>
          <a:p>
            <a:endParaRPr lang="en-US" sz="1600" b="1" dirty="0">
              <a:solidFill>
                <a:schemeClr val="bg1"/>
              </a:solidFill>
              <a:latin typeface="Bookman Old Style" panose="02050604050505020204" pitchFamily="18" charset="0"/>
            </a:endParaRPr>
          </a:p>
          <a:p>
            <a:pPr algn="l">
              <a:buFont typeface="Arial" panose="020B0604020202020204" pitchFamily="34" charset="0"/>
              <a:buChar char="•"/>
            </a:pPr>
            <a:r>
              <a:rPr lang="en-US" b="0" i="0" dirty="0">
                <a:solidFill>
                  <a:schemeClr val="bg1"/>
                </a:solidFill>
                <a:effectLst/>
                <a:latin typeface="Arial Black" panose="020B0A04020102020204" pitchFamily="34" charset="0"/>
              </a:rPr>
              <a:t>Also known as dynamic packet filtering firewalls.</a:t>
            </a:r>
          </a:p>
          <a:p>
            <a:pPr algn="l">
              <a:buFont typeface="Arial" panose="020B0604020202020204" pitchFamily="34" charset="0"/>
              <a:buChar char="•"/>
            </a:pPr>
            <a:r>
              <a:rPr lang="en-US" b="0" i="0" dirty="0">
                <a:solidFill>
                  <a:schemeClr val="bg1"/>
                </a:solidFill>
                <a:effectLst/>
                <a:latin typeface="Arial Black" panose="020B0A04020102020204" pitchFamily="34" charset="0"/>
              </a:rPr>
              <a:t>Keep track of the state of active connections and make decisions based on the context of the traffic.</a:t>
            </a:r>
          </a:p>
          <a:p>
            <a:pPr algn="l">
              <a:buFont typeface="Arial" panose="020B0604020202020204" pitchFamily="34" charset="0"/>
              <a:buChar char="•"/>
            </a:pPr>
            <a:r>
              <a:rPr lang="en-US" b="0" i="0" dirty="0">
                <a:solidFill>
                  <a:schemeClr val="bg1"/>
                </a:solidFill>
                <a:effectLst/>
                <a:latin typeface="Arial Black" panose="020B0A04020102020204" pitchFamily="34" charset="0"/>
              </a:rPr>
              <a:t>Offers improved security over packet filtering firewalls.</a:t>
            </a:r>
          </a:p>
          <a:p>
            <a:endParaRPr lang="en-US" dirty="0"/>
          </a:p>
        </p:txBody>
      </p:sp>
      <p:sp>
        <p:nvSpPr>
          <p:cNvPr id="7" name="TextBox 6">
            <a:extLst>
              <a:ext uri="{FF2B5EF4-FFF2-40B4-BE49-F238E27FC236}">
                <a16:creationId xmlns:a16="http://schemas.microsoft.com/office/drawing/2014/main" id="{4009FE9D-8506-96F2-E380-5746670639A3}"/>
              </a:ext>
            </a:extLst>
          </p:cNvPr>
          <p:cNvSpPr txBox="1"/>
          <p:nvPr/>
        </p:nvSpPr>
        <p:spPr>
          <a:xfrm>
            <a:off x="8136176" y="2663868"/>
            <a:ext cx="3961879" cy="3877985"/>
          </a:xfrm>
          <a:prstGeom prst="rect">
            <a:avLst/>
          </a:prstGeom>
          <a:noFill/>
        </p:spPr>
        <p:txBody>
          <a:bodyPr wrap="square" rtlCol="0">
            <a:spAutoFit/>
          </a:bodyPr>
          <a:lstStyle/>
          <a:p>
            <a:r>
              <a:rPr lang="en-US" sz="1600" b="1" i="0" dirty="0">
                <a:solidFill>
                  <a:schemeClr val="bg1"/>
                </a:solidFill>
                <a:effectLst/>
                <a:latin typeface="Bookman Old Style" panose="02050604050505020204" pitchFamily="18" charset="0"/>
              </a:rPr>
              <a:t>Proxy Firewalls (Application Layer Firewalls):</a:t>
            </a:r>
          </a:p>
          <a:p>
            <a:endParaRPr lang="en-US" sz="1600" b="1" dirty="0">
              <a:solidFill>
                <a:schemeClr val="bg1"/>
              </a:solidFill>
              <a:latin typeface="Bookman Old Style" panose="02050604050505020204" pitchFamily="18" charset="0"/>
            </a:endParaRPr>
          </a:p>
          <a:p>
            <a:pPr algn="l">
              <a:buFont typeface="Arial" panose="020B0604020202020204" pitchFamily="34" charset="0"/>
              <a:buChar char="•"/>
            </a:pPr>
            <a:r>
              <a:rPr lang="en-US" b="0" i="0" dirty="0">
                <a:solidFill>
                  <a:schemeClr val="bg1"/>
                </a:solidFill>
                <a:effectLst/>
                <a:latin typeface="Arial Black" panose="020B0A04020102020204" pitchFamily="34" charset="0"/>
              </a:rPr>
              <a:t>Work at the application layer (Layer 7) of the OSI model.</a:t>
            </a:r>
          </a:p>
          <a:p>
            <a:pPr algn="l">
              <a:buFont typeface="Arial" panose="020B0604020202020204" pitchFamily="34" charset="0"/>
              <a:buChar char="•"/>
            </a:pPr>
            <a:r>
              <a:rPr lang="en-US" b="0" i="0" dirty="0">
                <a:solidFill>
                  <a:schemeClr val="bg1"/>
                </a:solidFill>
                <a:effectLst/>
                <a:latin typeface="Arial Black" panose="020B0A04020102020204" pitchFamily="34" charset="0"/>
              </a:rPr>
              <a:t>Act as intermediaries between clients and servers, forwarding requests and responses.</a:t>
            </a:r>
          </a:p>
          <a:p>
            <a:pPr algn="l">
              <a:buFont typeface="Arial" panose="020B0604020202020204" pitchFamily="34" charset="0"/>
              <a:buChar char="•"/>
            </a:pPr>
            <a:r>
              <a:rPr lang="en-US" b="0" i="0" dirty="0">
                <a:solidFill>
                  <a:schemeClr val="bg1"/>
                </a:solidFill>
                <a:effectLst/>
                <a:latin typeface="Arial Black" panose="020B0A04020102020204" pitchFamily="34" charset="0"/>
              </a:rPr>
              <a:t>Can provide deep packet inspection, content filtering, and more advanced security features.</a:t>
            </a:r>
          </a:p>
          <a:p>
            <a:endParaRPr lang="en-US" dirty="0"/>
          </a:p>
        </p:txBody>
      </p:sp>
      <p:sp>
        <p:nvSpPr>
          <p:cNvPr id="8" name="TextBox 7">
            <a:extLst>
              <a:ext uri="{FF2B5EF4-FFF2-40B4-BE49-F238E27FC236}">
                <a16:creationId xmlns:a16="http://schemas.microsoft.com/office/drawing/2014/main" id="{C5BAF9D6-0413-D01F-F904-99A4B19F8830}"/>
              </a:ext>
            </a:extLst>
          </p:cNvPr>
          <p:cNvSpPr txBox="1"/>
          <p:nvPr/>
        </p:nvSpPr>
        <p:spPr>
          <a:xfrm>
            <a:off x="8230121" y="1955982"/>
            <a:ext cx="889347" cy="707886"/>
          </a:xfrm>
          <a:prstGeom prst="rect">
            <a:avLst/>
          </a:prstGeom>
          <a:noFill/>
        </p:spPr>
        <p:txBody>
          <a:bodyPr wrap="square" rtlCol="0">
            <a:spAutoFit/>
          </a:bodyPr>
          <a:lstStyle/>
          <a:p>
            <a:r>
              <a:rPr lang="en-US" sz="4000" dirty="0">
                <a:solidFill>
                  <a:schemeClr val="bg1"/>
                </a:solidFill>
                <a:latin typeface="Bookman Old Style" panose="02050604050505020204" pitchFamily="18" charset="0"/>
              </a:rPr>
              <a:t>03</a:t>
            </a:r>
          </a:p>
        </p:txBody>
      </p:sp>
      <p:sp>
        <p:nvSpPr>
          <p:cNvPr id="14" name="TextBox 13">
            <a:extLst>
              <a:ext uri="{FF2B5EF4-FFF2-40B4-BE49-F238E27FC236}">
                <a16:creationId xmlns:a16="http://schemas.microsoft.com/office/drawing/2014/main" id="{CD9B5B74-44DB-06C8-F156-8AD562419231}"/>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Tree>
    <p:extLst>
      <p:ext uri="{BB962C8B-B14F-4D97-AF65-F5344CB8AC3E}">
        <p14:creationId xmlns:p14="http://schemas.microsoft.com/office/powerpoint/2010/main" val="381594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1910862" y="-1429859"/>
            <a:ext cx="11105223"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1940068" y="-1498099"/>
            <a:ext cx="12190078"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1940068" y="-1601508"/>
            <a:ext cx="12739415" cy="981321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FB5943E-D662-B40E-CE41-3ADF3F97BCBF}"/>
              </a:ext>
            </a:extLst>
          </p:cNvPr>
          <p:cNvSpPr/>
          <p:nvPr/>
        </p:nvSpPr>
        <p:spPr>
          <a:xfrm>
            <a:off x="-1822939" y="-1473166"/>
            <a:ext cx="13051444" cy="9940811"/>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F7F7C45-DE9B-8459-3F2B-8C4228DD911A}"/>
              </a:ext>
            </a:extLst>
          </p:cNvPr>
          <p:cNvSpPr/>
          <p:nvPr/>
        </p:nvSpPr>
        <p:spPr>
          <a:xfrm>
            <a:off x="-1940069" y="-1450348"/>
            <a:ext cx="14014837" cy="972216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1822941" y="-1514145"/>
            <a:ext cx="14748499" cy="9769821"/>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Oval 11">
            <a:extLst>
              <a:ext uri="{FF2B5EF4-FFF2-40B4-BE49-F238E27FC236}">
                <a16:creationId xmlns:a16="http://schemas.microsoft.com/office/drawing/2014/main" id="{690EDFBD-B58A-4229-A237-5F99C0EDEB76}"/>
              </a:ext>
            </a:extLst>
          </p:cNvPr>
          <p:cNvSpPr/>
          <p:nvPr/>
        </p:nvSpPr>
        <p:spPr>
          <a:xfrm>
            <a:off x="-2065020" y="-1821180"/>
            <a:ext cx="15300960" cy="104013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10045152" y="-1341129"/>
            <a:ext cx="7498080" cy="967673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8C5A3B-A4C9-4CC8-B937-1AC0B2164405}"/>
              </a:ext>
            </a:extLst>
          </p:cNvPr>
          <p:cNvSpPr txBox="1"/>
          <p:nvPr/>
        </p:nvSpPr>
        <p:spPr>
          <a:xfrm>
            <a:off x="266202" y="3648702"/>
            <a:ext cx="8326871"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First three events is which we have triggered two time LS command and one time NETSTAT.</a:t>
            </a:r>
          </a:p>
        </p:txBody>
      </p:sp>
      <p:sp>
        <p:nvSpPr>
          <p:cNvPr id="18" name="TextBox 17">
            <a:extLst>
              <a:ext uri="{FF2B5EF4-FFF2-40B4-BE49-F238E27FC236}">
                <a16:creationId xmlns:a16="http://schemas.microsoft.com/office/drawing/2014/main" id="{8397DA0B-C2A3-4142-9E6A-0CA8EF9AF38F}"/>
              </a:ext>
            </a:extLst>
          </p:cNvPr>
          <p:cNvSpPr txBox="1"/>
          <p:nvPr/>
        </p:nvSpPr>
        <p:spPr>
          <a:xfrm>
            <a:off x="266202" y="4455730"/>
            <a:ext cx="9294965"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You can also </a:t>
            </a:r>
            <a:r>
              <a:rPr lang="en-US" dirty="0" err="1">
                <a:solidFill>
                  <a:schemeClr val="bg1"/>
                </a:solidFill>
                <a:latin typeface="Aharoni" panose="02010803020104030203" pitchFamily="2" charset="-79"/>
                <a:cs typeface="Aharoni" panose="02010803020104030203" pitchFamily="2" charset="-79"/>
              </a:rPr>
              <a:t>exapand</a:t>
            </a:r>
            <a:r>
              <a:rPr lang="en-US" dirty="0">
                <a:solidFill>
                  <a:schemeClr val="bg1"/>
                </a:solidFill>
                <a:latin typeface="Aharoni" panose="02010803020104030203" pitchFamily="2" charset="-79"/>
                <a:cs typeface="Aharoni" panose="02010803020104030203" pitchFamily="2" charset="-79"/>
              </a:rPr>
              <a:t> this event and check like which type of information showing so also we can check here which agent is running this command which user is running this command from where this command gets trigger and many more.</a:t>
            </a:r>
          </a:p>
        </p:txBody>
      </p:sp>
      <p:pic>
        <p:nvPicPr>
          <p:cNvPr id="17" name="Picture 16">
            <a:extLst>
              <a:ext uri="{FF2B5EF4-FFF2-40B4-BE49-F238E27FC236}">
                <a16:creationId xmlns:a16="http://schemas.microsoft.com/office/drawing/2014/main" id="{60BD8AD4-4B30-4967-9C00-F2504A67C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432" y="39383"/>
            <a:ext cx="6892493" cy="3317526"/>
          </a:xfrm>
          <a:prstGeom prst="rect">
            <a:avLst/>
          </a:prstGeom>
        </p:spPr>
      </p:pic>
    </p:spTree>
    <p:extLst>
      <p:ext uri="{BB962C8B-B14F-4D97-AF65-F5344CB8AC3E}">
        <p14:creationId xmlns:p14="http://schemas.microsoft.com/office/powerpoint/2010/main" val="1878796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209E9-84DE-6D7D-4690-0F65F7468B82}"/>
              </a:ext>
            </a:extLst>
          </p:cNvPr>
          <p:cNvSpPr/>
          <p:nvPr/>
        </p:nvSpPr>
        <p:spPr>
          <a:xfrm>
            <a:off x="-1910862" y="-1429859"/>
            <a:ext cx="11105223" cy="967673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01BDE9-22D9-59C5-A10E-FBFB565C8A28}"/>
              </a:ext>
            </a:extLst>
          </p:cNvPr>
          <p:cNvSpPr/>
          <p:nvPr/>
        </p:nvSpPr>
        <p:spPr>
          <a:xfrm>
            <a:off x="-1940068" y="-1498099"/>
            <a:ext cx="12190078" cy="967673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2B23F-5B8B-6159-F0DF-F0E70FA58371}"/>
              </a:ext>
            </a:extLst>
          </p:cNvPr>
          <p:cNvSpPr/>
          <p:nvPr/>
        </p:nvSpPr>
        <p:spPr>
          <a:xfrm>
            <a:off x="-1940068" y="-1601508"/>
            <a:ext cx="12739415" cy="981321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FB5943E-D662-B40E-CE41-3ADF3F97BCBF}"/>
              </a:ext>
            </a:extLst>
          </p:cNvPr>
          <p:cNvSpPr/>
          <p:nvPr/>
        </p:nvSpPr>
        <p:spPr>
          <a:xfrm>
            <a:off x="-1822939" y="-1473166"/>
            <a:ext cx="13051444" cy="9940811"/>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F7F7C45-DE9B-8459-3F2B-8C4228DD911A}"/>
              </a:ext>
            </a:extLst>
          </p:cNvPr>
          <p:cNvSpPr/>
          <p:nvPr/>
        </p:nvSpPr>
        <p:spPr>
          <a:xfrm>
            <a:off x="-1940069" y="-1450348"/>
            <a:ext cx="14014837" cy="972216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20632B-5477-3C91-F61B-DFAC0C91AB87}"/>
              </a:ext>
            </a:extLst>
          </p:cNvPr>
          <p:cNvSpPr/>
          <p:nvPr/>
        </p:nvSpPr>
        <p:spPr>
          <a:xfrm>
            <a:off x="-1822941" y="-1514145"/>
            <a:ext cx="14748499" cy="9769821"/>
          </a:xfrm>
          <a:prstGeom prst="ellipse">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C6B0D3-DE69-C383-6527-854FBC793A7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Oval 11">
            <a:extLst>
              <a:ext uri="{FF2B5EF4-FFF2-40B4-BE49-F238E27FC236}">
                <a16:creationId xmlns:a16="http://schemas.microsoft.com/office/drawing/2014/main" id="{690EDFBD-B58A-4229-A237-5F99C0EDEB76}"/>
              </a:ext>
            </a:extLst>
          </p:cNvPr>
          <p:cNvSpPr/>
          <p:nvPr/>
        </p:nvSpPr>
        <p:spPr>
          <a:xfrm>
            <a:off x="-2065020" y="-1821180"/>
            <a:ext cx="15300960" cy="104013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13B654-AB6E-4D3B-808D-290A031532BE}"/>
              </a:ext>
            </a:extLst>
          </p:cNvPr>
          <p:cNvSpPr/>
          <p:nvPr/>
        </p:nvSpPr>
        <p:spPr>
          <a:xfrm>
            <a:off x="-2834640" y="-2125980"/>
            <a:ext cx="20377872" cy="10461589"/>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8C5A3B-A4C9-4CC8-B937-1AC0B2164405}"/>
              </a:ext>
            </a:extLst>
          </p:cNvPr>
          <p:cNvSpPr txBox="1"/>
          <p:nvPr/>
        </p:nvSpPr>
        <p:spPr>
          <a:xfrm>
            <a:off x="589067" y="3423535"/>
            <a:ext cx="11409058" cy="2031325"/>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In summary, system auditing is indispensable for ensuring compliance with regulations, managing security risks, detecting and responding to security incidents, supporting forensic investigations, enhancing accountability, and demonstrating legal and regulatory compliance.</a:t>
            </a:r>
          </a:p>
          <a:p>
            <a:endParaRPr lang="en-US" dirty="0">
              <a:solidFill>
                <a:schemeClr val="bg1"/>
              </a:solidFill>
              <a:latin typeface="Aharoni" panose="02010803020104030203" pitchFamily="2" charset="-79"/>
              <a:cs typeface="Aharoni" panose="02010803020104030203" pitchFamily="2" charset="-79"/>
            </a:endParaRPr>
          </a:p>
          <a:p>
            <a:endParaRPr lang="en-US" dirty="0">
              <a:solidFill>
                <a:schemeClr val="bg1"/>
              </a:solidFill>
              <a:latin typeface="Aharoni" panose="02010803020104030203" pitchFamily="2" charset="-79"/>
              <a:cs typeface="Aharoni" panose="02010803020104030203" pitchFamily="2" charset="-79"/>
            </a:endParaRPr>
          </a:p>
          <a:p>
            <a:pPr marL="285750" indent="-285750">
              <a:buFont typeface="Wingdings" panose="05000000000000000000" pitchFamily="2" charset="2"/>
              <a:buChar char="q"/>
            </a:pPr>
            <a:r>
              <a:rPr lang="en-US" dirty="0">
                <a:solidFill>
                  <a:schemeClr val="bg1"/>
                </a:solidFill>
                <a:latin typeface="Aharoni" panose="02010803020104030203" pitchFamily="2" charset="-79"/>
                <a:cs typeface="Aharoni" panose="02010803020104030203" pitchFamily="2" charset="-79"/>
              </a:rPr>
              <a:t>It is a fundamental component of effective cybersecurity and governance practices within organizations.</a:t>
            </a:r>
          </a:p>
        </p:txBody>
      </p:sp>
      <p:pic>
        <p:nvPicPr>
          <p:cNvPr id="10" name="Picture 9">
            <a:extLst>
              <a:ext uri="{FF2B5EF4-FFF2-40B4-BE49-F238E27FC236}">
                <a16:creationId xmlns:a16="http://schemas.microsoft.com/office/drawing/2014/main" id="{306E8D7E-007D-4065-8984-B6789CD8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275" y="482403"/>
            <a:ext cx="5283825" cy="2542152"/>
          </a:xfrm>
          <a:prstGeom prst="rect">
            <a:avLst/>
          </a:prstGeom>
        </p:spPr>
      </p:pic>
      <p:pic>
        <p:nvPicPr>
          <p:cNvPr id="15" name="Picture 14">
            <a:extLst>
              <a:ext uri="{FF2B5EF4-FFF2-40B4-BE49-F238E27FC236}">
                <a16:creationId xmlns:a16="http://schemas.microsoft.com/office/drawing/2014/main" id="{CADA7CCE-2AA3-4311-B645-F104E0A62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55" y="499627"/>
            <a:ext cx="5283825" cy="2524928"/>
          </a:xfrm>
          <a:prstGeom prst="rect">
            <a:avLst/>
          </a:prstGeom>
        </p:spPr>
      </p:pic>
    </p:spTree>
    <p:extLst>
      <p:ext uri="{BB962C8B-B14F-4D97-AF65-F5344CB8AC3E}">
        <p14:creationId xmlns:p14="http://schemas.microsoft.com/office/powerpoint/2010/main" val="123936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6607B53-9EED-D073-5A49-3480962642C1}"/>
              </a:ext>
            </a:extLst>
          </p:cNvPr>
          <p:cNvGrpSpPr/>
          <p:nvPr/>
        </p:nvGrpSpPr>
        <p:grpSpPr>
          <a:xfrm>
            <a:off x="-370227" y="0"/>
            <a:ext cx="6775655" cy="6858000"/>
            <a:chOff x="0" y="0"/>
            <a:chExt cx="6775655" cy="6858000"/>
          </a:xfrm>
        </p:grpSpPr>
        <p:sp>
          <p:nvSpPr>
            <p:cNvPr id="3" name="Rectangle: Rounded Corners 2">
              <a:extLst>
                <a:ext uri="{FF2B5EF4-FFF2-40B4-BE49-F238E27FC236}">
                  <a16:creationId xmlns:a16="http://schemas.microsoft.com/office/drawing/2014/main" id="{BA72DFCA-89A0-F893-0FB2-4E20F5C4994D}"/>
                </a:ext>
              </a:extLst>
            </p:cNvPr>
            <p:cNvSpPr/>
            <p:nvPr/>
          </p:nvSpPr>
          <p:spPr>
            <a:xfrm>
              <a:off x="0" y="0"/>
              <a:ext cx="6349181" cy="6858000"/>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6867EC7-4474-506E-302A-1AB798A44A59}"/>
                </a:ext>
              </a:extLst>
            </p:cNvPr>
            <p:cNvSpPr/>
            <p:nvPr/>
          </p:nvSpPr>
          <p:spPr>
            <a:xfrm>
              <a:off x="5922707" y="494070"/>
              <a:ext cx="852948" cy="700549"/>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3423934-A4C9-7CCF-EAE1-35839E9CB41D}"/>
              </a:ext>
            </a:extLst>
          </p:cNvPr>
          <p:cNvGrpSpPr/>
          <p:nvPr/>
        </p:nvGrpSpPr>
        <p:grpSpPr>
          <a:xfrm>
            <a:off x="-1079431" y="0"/>
            <a:ext cx="6762135" cy="6858000"/>
            <a:chOff x="-666135" y="0"/>
            <a:chExt cx="6762135" cy="6858000"/>
          </a:xfrm>
        </p:grpSpPr>
        <p:sp>
          <p:nvSpPr>
            <p:cNvPr id="4" name="Rectangle: Rounded Corners 3">
              <a:extLst>
                <a:ext uri="{FF2B5EF4-FFF2-40B4-BE49-F238E27FC236}">
                  <a16:creationId xmlns:a16="http://schemas.microsoft.com/office/drawing/2014/main" id="{A023BD2C-02B2-366F-1EFC-DFC1289894CD}"/>
                </a:ext>
              </a:extLst>
            </p:cNvPr>
            <p:cNvSpPr/>
            <p:nvPr/>
          </p:nvSpPr>
          <p:spPr>
            <a:xfrm>
              <a:off x="-666135" y="0"/>
              <a:ext cx="6349181" cy="6858000"/>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833F056-5C24-9363-A197-5FFB7E73669D}"/>
                </a:ext>
              </a:extLst>
            </p:cNvPr>
            <p:cNvSpPr/>
            <p:nvPr/>
          </p:nvSpPr>
          <p:spPr>
            <a:xfrm>
              <a:off x="5243052" y="1428135"/>
              <a:ext cx="852948" cy="700549"/>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435BDC7-3840-A3F4-58C4-D5BF073D05FB}"/>
              </a:ext>
            </a:extLst>
          </p:cNvPr>
          <p:cNvGrpSpPr/>
          <p:nvPr/>
        </p:nvGrpSpPr>
        <p:grpSpPr>
          <a:xfrm>
            <a:off x="-1844015" y="0"/>
            <a:ext cx="6775655" cy="6858000"/>
            <a:chOff x="-1332270" y="0"/>
            <a:chExt cx="6775655" cy="6858000"/>
          </a:xfrm>
        </p:grpSpPr>
        <p:sp>
          <p:nvSpPr>
            <p:cNvPr id="5" name="Rectangle: Rounded Corners 4">
              <a:extLst>
                <a:ext uri="{FF2B5EF4-FFF2-40B4-BE49-F238E27FC236}">
                  <a16:creationId xmlns:a16="http://schemas.microsoft.com/office/drawing/2014/main" id="{7016D91B-1FB1-05CC-332F-B69C40613E64}"/>
                </a:ext>
              </a:extLst>
            </p:cNvPr>
            <p:cNvSpPr/>
            <p:nvPr/>
          </p:nvSpPr>
          <p:spPr>
            <a:xfrm>
              <a:off x="-1332270" y="0"/>
              <a:ext cx="6349181"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871C87-334C-6E70-3008-42853066BFFF}"/>
                </a:ext>
              </a:extLst>
            </p:cNvPr>
            <p:cNvSpPr/>
            <p:nvPr/>
          </p:nvSpPr>
          <p:spPr>
            <a:xfrm>
              <a:off x="4590437" y="2310580"/>
              <a:ext cx="852948" cy="70054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F90B70-41C9-857D-D53E-F7FF1AE88E11}"/>
              </a:ext>
            </a:extLst>
          </p:cNvPr>
          <p:cNvGrpSpPr/>
          <p:nvPr/>
        </p:nvGrpSpPr>
        <p:grpSpPr>
          <a:xfrm>
            <a:off x="-2516703" y="0"/>
            <a:ext cx="6775655" cy="6858000"/>
            <a:chOff x="-1998405" y="0"/>
            <a:chExt cx="6775655" cy="6858000"/>
          </a:xfrm>
        </p:grpSpPr>
        <p:sp>
          <p:nvSpPr>
            <p:cNvPr id="6" name="Rectangle: Rounded Corners 5">
              <a:extLst>
                <a:ext uri="{FF2B5EF4-FFF2-40B4-BE49-F238E27FC236}">
                  <a16:creationId xmlns:a16="http://schemas.microsoft.com/office/drawing/2014/main" id="{F996F32C-08A0-AB97-4EC6-46D484EE4DC5}"/>
                </a:ext>
              </a:extLst>
            </p:cNvPr>
            <p:cNvSpPr/>
            <p:nvPr/>
          </p:nvSpPr>
          <p:spPr>
            <a:xfrm>
              <a:off x="-1998405" y="0"/>
              <a:ext cx="6349181" cy="685800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2577979-F8F3-F711-D073-A16BD1511C6E}"/>
                </a:ext>
              </a:extLst>
            </p:cNvPr>
            <p:cNvSpPr/>
            <p:nvPr/>
          </p:nvSpPr>
          <p:spPr>
            <a:xfrm>
              <a:off x="3924302" y="3193025"/>
              <a:ext cx="852948" cy="700549"/>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DF84BDE-1E2C-B0C0-BB66-D11D2A97F13C}"/>
              </a:ext>
            </a:extLst>
          </p:cNvPr>
          <p:cNvGrpSpPr/>
          <p:nvPr/>
        </p:nvGrpSpPr>
        <p:grpSpPr>
          <a:xfrm>
            <a:off x="-3085814" y="0"/>
            <a:ext cx="6775655" cy="6858000"/>
            <a:chOff x="-2664540" y="0"/>
            <a:chExt cx="6775655" cy="6858000"/>
          </a:xfrm>
        </p:grpSpPr>
        <p:sp>
          <p:nvSpPr>
            <p:cNvPr id="7" name="Rectangle: Rounded Corners 6">
              <a:extLst>
                <a:ext uri="{FF2B5EF4-FFF2-40B4-BE49-F238E27FC236}">
                  <a16:creationId xmlns:a16="http://schemas.microsoft.com/office/drawing/2014/main" id="{82F8C95E-AB4A-82E7-610E-D82BF6894478}"/>
                </a:ext>
              </a:extLst>
            </p:cNvPr>
            <p:cNvSpPr/>
            <p:nvPr/>
          </p:nvSpPr>
          <p:spPr>
            <a:xfrm>
              <a:off x="-2664540" y="0"/>
              <a:ext cx="6349181" cy="685800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9EDCA3D-7604-D873-B358-D398A7B2DBD9}"/>
                </a:ext>
              </a:extLst>
            </p:cNvPr>
            <p:cNvSpPr/>
            <p:nvPr/>
          </p:nvSpPr>
          <p:spPr>
            <a:xfrm>
              <a:off x="3258167" y="4075470"/>
              <a:ext cx="852948" cy="70054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554983-1A8D-4EA9-3DBA-E25F4DA0DB85}"/>
              </a:ext>
            </a:extLst>
          </p:cNvPr>
          <p:cNvGrpSpPr/>
          <p:nvPr/>
        </p:nvGrpSpPr>
        <p:grpSpPr>
          <a:xfrm>
            <a:off x="-3775278" y="0"/>
            <a:ext cx="6775655" cy="6858000"/>
            <a:chOff x="-3330675" y="0"/>
            <a:chExt cx="6775655" cy="6858000"/>
          </a:xfrm>
        </p:grpSpPr>
        <p:sp>
          <p:nvSpPr>
            <p:cNvPr id="8" name="Rectangle: Rounded Corners 7">
              <a:extLst>
                <a:ext uri="{FF2B5EF4-FFF2-40B4-BE49-F238E27FC236}">
                  <a16:creationId xmlns:a16="http://schemas.microsoft.com/office/drawing/2014/main" id="{230FF783-225D-5E35-BC06-1C8BCC14DD72}"/>
                </a:ext>
              </a:extLst>
            </p:cNvPr>
            <p:cNvSpPr/>
            <p:nvPr/>
          </p:nvSpPr>
          <p:spPr>
            <a:xfrm>
              <a:off x="-3330675" y="0"/>
              <a:ext cx="6349181" cy="6858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9C2FAF8-4AB9-1BE2-2426-0463C0589876}"/>
                </a:ext>
              </a:extLst>
            </p:cNvPr>
            <p:cNvSpPr/>
            <p:nvPr/>
          </p:nvSpPr>
          <p:spPr>
            <a:xfrm>
              <a:off x="2592032" y="5024283"/>
              <a:ext cx="852948" cy="70054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91B2C248-A35D-7967-C5B6-3042E3C4C221}"/>
              </a:ext>
            </a:extLst>
          </p:cNvPr>
          <p:cNvSpPr txBox="1"/>
          <p:nvPr/>
        </p:nvSpPr>
        <p:spPr>
          <a:xfrm>
            <a:off x="5827783" y="567345"/>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01</a:t>
            </a:r>
          </a:p>
        </p:txBody>
      </p:sp>
      <p:sp>
        <p:nvSpPr>
          <p:cNvPr id="28" name="TextBox 27">
            <a:extLst>
              <a:ext uri="{FF2B5EF4-FFF2-40B4-BE49-F238E27FC236}">
                <a16:creationId xmlns:a16="http://schemas.microsoft.com/office/drawing/2014/main" id="{94313740-F4A0-0245-6BC1-BA3590C1447D}"/>
              </a:ext>
            </a:extLst>
          </p:cNvPr>
          <p:cNvSpPr txBox="1"/>
          <p:nvPr/>
        </p:nvSpPr>
        <p:spPr>
          <a:xfrm>
            <a:off x="5057680" y="1537176"/>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sp>
        <p:nvSpPr>
          <p:cNvPr id="29" name="TextBox 28">
            <a:extLst>
              <a:ext uri="{FF2B5EF4-FFF2-40B4-BE49-F238E27FC236}">
                <a16:creationId xmlns:a16="http://schemas.microsoft.com/office/drawing/2014/main" id="{A9558CB8-ADDE-A077-F742-896E87010E64}"/>
              </a:ext>
            </a:extLst>
          </p:cNvPr>
          <p:cNvSpPr txBox="1"/>
          <p:nvPr/>
        </p:nvSpPr>
        <p:spPr>
          <a:xfrm>
            <a:off x="4366001" y="2383855"/>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30" name="TextBox 29">
            <a:extLst>
              <a:ext uri="{FF2B5EF4-FFF2-40B4-BE49-F238E27FC236}">
                <a16:creationId xmlns:a16="http://schemas.microsoft.com/office/drawing/2014/main" id="{91B3909C-83A4-9644-5B6E-EEA78A01C34F}"/>
              </a:ext>
            </a:extLst>
          </p:cNvPr>
          <p:cNvSpPr txBox="1"/>
          <p:nvPr/>
        </p:nvSpPr>
        <p:spPr>
          <a:xfrm>
            <a:off x="3608631" y="3292260"/>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31" name="TextBox 30">
            <a:extLst>
              <a:ext uri="{FF2B5EF4-FFF2-40B4-BE49-F238E27FC236}">
                <a16:creationId xmlns:a16="http://schemas.microsoft.com/office/drawing/2014/main" id="{602E055B-C5FA-5B80-17B6-EBE5DC92A261}"/>
              </a:ext>
            </a:extLst>
          </p:cNvPr>
          <p:cNvSpPr txBox="1"/>
          <p:nvPr/>
        </p:nvSpPr>
        <p:spPr>
          <a:xfrm>
            <a:off x="3100892" y="4148745"/>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32" name="TextBox 31">
            <a:extLst>
              <a:ext uri="{FF2B5EF4-FFF2-40B4-BE49-F238E27FC236}">
                <a16:creationId xmlns:a16="http://schemas.microsoft.com/office/drawing/2014/main" id="{FAEBD7E8-6048-42D4-B0AE-3D1AF1B384C0}"/>
              </a:ext>
            </a:extLst>
          </p:cNvPr>
          <p:cNvSpPr txBox="1"/>
          <p:nvPr/>
        </p:nvSpPr>
        <p:spPr>
          <a:xfrm>
            <a:off x="2393059" y="5097558"/>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35" name="Rectangle 34">
            <a:extLst>
              <a:ext uri="{FF2B5EF4-FFF2-40B4-BE49-F238E27FC236}">
                <a16:creationId xmlns:a16="http://schemas.microsoft.com/office/drawing/2014/main" id="{42017259-FC59-44D1-EC09-60696DF88A4B}"/>
              </a:ext>
            </a:extLst>
          </p:cNvPr>
          <p:cNvSpPr/>
          <p:nvPr/>
        </p:nvSpPr>
        <p:spPr>
          <a:xfrm>
            <a:off x="6096000" y="1267894"/>
            <a:ext cx="6013185" cy="707886"/>
          </a:xfrm>
          <a:prstGeom prst="rect">
            <a:avLst/>
          </a:prstGeom>
          <a:noFill/>
        </p:spPr>
        <p:txBody>
          <a:bodyPr wrap="none" lIns="91440" tIns="45720" rIns="91440" bIns="45720">
            <a:spAutoFit/>
          </a:bodyPr>
          <a:lstStyle/>
          <a:p>
            <a:pPr algn="ctr"/>
            <a:r>
              <a:rPr lang="en-US" sz="4000" dirty="0">
                <a:ln w="0"/>
                <a:solidFill>
                  <a:schemeClr val="accent1">
                    <a:lumMod val="75000"/>
                  </a:schemeClr>
                </a:solidFill>
                <a:effectLst>
                  <a:reflection blurRad="6350" stA="53000" endA="300" endPos="35500" dir="5400000" sy="-90000" algn="bl" rotWithShape="0"/>
                </a:effectLst>
                <a:latin typeface="Aharoni" panose="02010803020104030203" pitchFamily="2" charset="-79"/>
                <a:ea typeface="ADLaM Display" panose="02010000000000000000" pitchFamily="2" charset="0"/>
                <a:cs typeface="Aharoni" panose="02010803020104030203" pitchFamily="2" charset="-79"/>
              </a:rPr>
              <a:t>Enhanced Email Security</a:t>
            </a:r>
            <a:endParaRPr lang="en-US" sz="4000" b="0" cap="none" spc="0" dirty="0">
              <a:ln w="0"/>
              <a:solidFill>
                <a:schemeClr val="accent1">
                  <a:lumMod val="75000"/>
                </a:schemeClr>
              </a:solidFill>
              <a:effectLst>
                <a:reflection blurRad="6350" stA="53000" endA="300" endPos="35500" dir="5400000" sy="-90000" algn="bl" rotWithShape="0"/>
              </a:effectLst>
              <a:latin typeface="Aharoni" panose="02010803020104030203" pitchFamily="2" charset="-79"/>
              <a:ea typeface="ADLaM Display" panose="02010000000000000000" pitchFamily="2" charset="0"/>
              <a:cs typeface="Aharoni" panose="02010803020104030203" pitchFamily="2" charset="-79"/>
            </a:endParaRPr>
          </a:p>
        </p:txBody>
      </p:sp>
      <p:sp>
        <p:nvSpPr>
          <p:cNvPr id="18" name="TextBox 17">
            <a:extLst>
              <a:ext uri="{FF2B5EF4-FFF2-40B4-BE49-F238E27FC236}">
                <a16:creationId xmlns:a16="http://schemas.microsoft.com/office/drawing/2014/main" id="{4C3C141A-32D6-1716-38D5-45CC63154C1F}"/>
              </a:ext>
            </a:extLst>
          </p:cNvPr>
          <p:cNvSpPr txBox="1"/>
          <p:nvPr/>
        </p:nvSpPr>
        <p:spPr>
          <a:xfrm>
            <a:off x="10843708" y="6528816"/>
            <a:ext cx="2146151" cy="246221"/>
          </a:xfrm>
          <a:prstGeom prst="rect">
            <a:avLst/>
          </a:prstGeom>
          <a:noFill/>
        </p:spPr>
        <p:txBody>
          <a:bodyPr wrap="square" rtlCol="0">
            <a:spAutoFit/>
          </a:bodyPr>
          <a:lstStyle/>
          <a:p>
            <a:r>
              <a:rPr lang="en-US" sz="1000" dirty="0">
                <a:solidFill>
                  <a:schemeClr val="bg1"/>
                </a:solidFill>
                <a:latin typeface="Bahnschrift SemiBold" panose="020B0502040204020203" pitchFamily="34" charset="0"/>
              </a:rPr>
              <a:t>By Sunil Upadhyay</a:t>
            </a:r>
          </a:p>
        </p:txBody>
      </p:sp>
      <p:sp>
        <p:nvSpPr>
          <p:cNvPr id="36" name="Rectangle: Rounded Corners 35">
            <a:extLst>
              <a:ext uri="{FF2B5EF4-FFF2-40B4-BE49-F238E27FC236}">
                <a16:creationId xmlns:a16="http://schemas.microsoft.com/office/drawing/2014/main" id="{FE3F7624-1041-46C2-B201-757926AA068A}"/>
              </a:ext>
            </a:extLst>
          </p:cNvPr>
          <p:cNvSpPr/>
          <p:nvPr/>
        </p:nvSpPr>
        <p:spPr>
          <a:xfrm>
            <a:off x="-4428954" y="0"/>
            <a:ext cx="6349181" cy="6858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BD235D3-265E-412A-A945-19B02B2A4527}"/>
              </a:ext>
            </a:extLst>
          </p:cNvPr>
          <p:cNvSpPr/>
          <p:nvPr/>
        </p:nvSpPr>
        <p:spPr>
          <a:xfrm>
            <a:off x="1482049" y="5590866"/>
            <a:ext cx="852948" cy="70054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3435DDD-6A39-478B-81BD-0B3D1A6A9910}"/>
              </a:ext>
            </a:extLst>
          </p:cNvPr>
          <p:cNvSpPr txBox="1"/>
          <p:nvPr/>
        </p:nvSpPr>
        <p:spPr>
          <a:xfrm>
            <a:off x="1704061" y="5651556"/>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2" name="TextBox 1">
            <a:extLst>
              <a:ext uri="{FF2B5EF4-FFF2-40B4-BE49-F238E27FC236}">
                <a16:creationId xmlns:a16="http://schemas.microsoft.com/office/drawing/2014/main" id="{ACA42134-42E9-4EB4-AC9A-FC024A991BA9}"/>
              </a:ext>
            </a:extLst>
          </p:cNvPr>
          <p:cNvSpPr txBox="1"/>
          <p:nvPr/>
        </p:nvSpPr>
        <p:spPr>
          <a:xfrm>
            <a:off x="6200966" y="2185402"/>
            <a:ext cx="5333268" cy="3539430"/>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rgbClr val="000000"/>
                </a:solidFill>
                <a:effectLst/>
                <a:latin typeface="Aharoni" panose="02010803020104030203" pitchFamily="2" charset="-79"/>
                <a:cs typeface="Aharoni" panose="02010803020104030203" pitchFamily="2" charset="-79"/>
              </a:rPr>
              <a:t>By integrating </a:t>
            </a:r>
            <a:r>
              <a:rPr lang="en-US" sz="1600" b="0" i="0" dirty="0" err="1">
                <a:solidFill>
                  <a:srgbClr val="000000"/>
                </a:solidFill>
                <a:effectLst/>
                <a:latin typeface="Aharoni" panose="02010803020104030203" pitchFamily="2" charset="-79"/>
                <a:cs typeface="Aharoni" panose="02010803020104030203" pitchFamily="2" charset="-79"/>
              </a:rPr>
              <a:t>Wazuh</a:t>
            </a:r>
            <a:r>
              <a:rPr lang="en-US" sz="1600" b="0" i="0" dirty="0">
                <a:solidFill>
                  <a:srgbClr val="000000"/>
                </a:solidFill>
                <a:effectLst/>
                <a:latin typeface="Aharoni" panose="02010803020104030203" pitchFamily="2" charset="-79"/>
                <a:cs typeface="Aharoni" panose="02010803020104030203" pitchFamily="2" charset="-79"/>
              </a:rPr>
              <a:t> with Outlook, organizations can enhance their email security posture by monitoring incoming and outgoing emails in real-time. </a:t>
            </a:r>
            <a:endParaRPr lang="en-US" sz="1600" dirty="0">
              <a:latin typeface="Aharoni" panose="02010803020104030203" pitchFamily="2" charset="-79"/>
              <a:cs typeface="Aharoni" panose="02010803020104030203" pitchFamily="2" charset="-79"/>
            </a:endParaRPr>
          </a:p>
          <a:p>
            <a:pPr marL="285750" indent="-285750">
              <a:buFont typeface="Wingdings" panose="05000000000000000000" pitchFamily="2" charset="2"/>
              <a:buChar char="q"/>
            </a:pPr>
            <a:r>
              <a:rPr lang="en-US" sz="1600" b="0" i="0" dirty="0" err="1">
                <a:solidFill>
                  <a:srgbClr val="000000"/>
                </a:solidFill>
                <a:effectLst/>
                <a:latin typeface="Aharoni" panose="02010803020104030203" pitchFamily="2" charset="-79"/>
                <a:cs typeface="Aharoni" panose="02010803020104030203" pitchFamily="2" charset="-79"/>
              </a:rPr>
              <a:t>Wazuh</a:t>
            </a:r>
            <a:r>
              <a:rPr lang="en-US" sz="1600" b="0" i="0" dirty="0">
                <a:solidFill>
                  <a:srgbClr val="000000"/>
                </a:solidFill>
                <a:effectLst/>
                <a:latin typeface="Aharoni" panose="02010803020104030203" pitchFamily="2" charset="-79"/>
                <a:cs typeface="Aharoni" panose="02010803020104030203" pitchFamily="2" charset="-79"/>
              </a:rPr>
              <a:t> can analyze email headers, attachments, and content for signs of malicious activity, such as phishing attempts, malware, or suspicious links.</a:t>
            </a:r>
          </a:p>
          <a:p>
            <a:pPr marL="285750" indent="-285750">
              <a:buFont typeface="Wingdings" panose="05000000000000000000" pitchFamily="2" charset="2"/>
              <a:buChar char="q"/>
            </a:pPr>
            <a:r>
              <a:rPr lang="en-US" sz="1600" b="0" i="0" dirty="0" err="1">
                <a:solidFill>
                  <a:srgbClr val="000000"/>
                </a:solidFill>
                <a:effectLst/>
                <a:latin typeface="Aharoni" panose="02010803020104030203" pitchFamily="2" charset="-79"/>
                <a:cs typeface="Aharoni" panose="02010803020104030203" pitchFamily="2" charset="-79"/>
              </a:rPr>
              <a:t>Wazuh</a:t>
            </a:r>
            <a:r>
              <a:rPr lang="en-US" sz="1600" b="0" i="0" dirty="0">
                <a:solidFill>
                  <a:srgbClr val="000000"/>
                </a:solidFill>
                <a:effectLst/>
                <a:latin typeface="Aharoni" panose="02010803020104030203" pitchFamily="2" charset="-79"/>
                <a:cs typeface="Aharoni" panose="02010803020104030203" pitchFamily="2" charset="-79"/>
              </a:rPr>
              <a:t> can analyze email attachments for known malware signatures or behavior patterns indicative of malicious intent. </a:t>
            </a:r>
            <a:endParaRPr lang="en-US" sz="1600" dirty="0">
              <a:latin typeface="Aharoni" panose="02010803020104030203" pitchFamily="2" charset="-79"/>
              <a:cs typeface="Aharoni" panose="02010803020104030203" pitchFamily="2" charset="-79"/>
            </a:endParaRPr>
          </a:p>
          <a:p>
            <a:pPr marL="285750" indent="-285750">
              <a:buFont typeface="Wingdings" panose="05000000000000000000" pitchFamily="2" charset="2"/>
              <a:buChar char="q"/>
            </a:pPr>
            <a:r>
              <a:rPr lang="en-US" sz="1600" b="0" i="0" dirty="0">
                <a:solidFill>
                  <a:srgbClr val="000000"/>
                </a:solidFill>
                <a:effectLst/>
                <a:latin typeface="Aharoni" panose="02010803020104030203" pitchFamily="2" charset="-79"/>
                <a:cs typeface="Aharoni" panose="02010803020104030203" pitchFamily="2" charset="-79"/>
              </a:rPr>
              <a:t>It can detect and quarantine malicious attachments before they reach end-users, preventing malware infections and data breaches.</a:t>
            </a:r>
            <a:endParaRPr lang="en-US" sz="1600" dirty="0">
              <a:latin typeface="Aharoni" panose="02010803020104030203" pitchFamily="2" charset="-79"/>
              <a:cs typeface="Aharoni" panose="02010803020104030203" pitchFamily="2" charset="-79"/>
            </a:endParaRPr>
          </a:p>
          <a:p>
            <a:pPr marL="285750" indent="-285750">
              <a:buFont typeface="Wingdings" panose="05000000000000000000" pitchFamily="2" charset="2"/>
              <a:buChar char="q"/>
            </a:pPr>
            <a:endParaRPr lang="en-US" sz="1600" b="0" i="0" dirty="0">
              <a:solidFill>
                <a:srgbClr val="000000"/>
              </a:solidFill>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39758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6607B53-9EED-D073-5A49-3480962642C1}"/>
              </a:ext>
            </a:extLst>
          </p:cNvPr>
          <p:cNvGrpSpPr/>
          <p:nvPr/>
        </p:nvGrpSpPr>
        <p:grpSpPr>
          <a:xfrm>
            <a:off x="-244814" y="-178142"/>
            <a:ext cx="14739561" cy="7322520"/>
            <a:chOff x="0" y="0"/>
            <a:chExt cx="6775655" cy="6858000"/>
          </a:xfrm>
        </p:grpSpPr>
        <p:sp>
          <p:nvSpPr>
            <p:cNvPr id="3" name="Rectangle: Rounded Corners 2">
              <a:extLst>
                <a:ext uri="{FF2B5EF4-FFF2-40B4-BE49-F238E27FC236}">
                  <a16:creationId xmlns:a16="http://schemas.microsoft.com/office/drawing/2014/main" id="{BA72DFCA-89A0-F893-0FB2-4E20F5C4994D}"/>
                </a:ext>
              </a:extLst>
            </p:cNvPr>
            <p:cNvSpPr/>
            <p:nvPr/>
          </p:nvSpPr>
          <p:spPr>
            <a:xfrm>
              <a:off x="0" y="0"/>
              <a:ext cx="6349181" cy="6858000"/>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6867EC7-4474-506E-302A-1AB798A44A59}"/>
                </a:ext>
              </a:extLst>
            </p:cNvPr>
            <p:cNvSpPr/>
            <p:nvPr/>
          </p:nvSpPr>
          <p:spPr>
            <a:xfrm>
              <a:off x="5922707" y="494070"/>
              <a:ext cx="852948" cy="700549"/>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3423934-A4C9-7CCF-EAE1-35839E9CB41D}"/>
              </a:ext>
            </a:extLst>
          </p:cNvPr>
          <p:cNvGrpSpPr/>
          <p:nvPr/>
        </p:nvGrpSpPr>
        <p:grpSpPr>
          <a:xfrm>
            <a:off x="-1079431" y="0"/>
            <a:ext cx="6762135" cy="6858000"/>
            <a:chOff x="-666135" y="0"/>
            <a:chExt cx="6762135" cy="6858000"/>
          </a:xfrm>
        </p:grpSpPr>
        <p:sp>
          <p:nvSpPr>
            <p:cNvPr id="4" name="Rectangle: Rounded Corners 3">
              <a:extLst>
                <a:ext uri="{FF2B5EF4-FFF2-40B4-BE49-F238E27FC236}">
                  <a16:creationId xmlns:a16="http://schemas.microsoft.com/office/drawing/2014/main" id="{A023BD2C-02B2-366F-1EFC-DFC1289894CD}"/>
                </a:ext>
              </a:extLst>
            </p:cNvPr>
            <p:cNvSpPr/>
            <p:nvPr/>
          </p:nvSpPr>
          <p:spPr>
            <a:xfrm>
              <a:off x="-666135" y="0"/>
              <a:ext cx="6349181" cy="6858000"/>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833F056-5C24-9363-A197-5FFB7E73669D}"/>
                </a:ext>
              </a:extLst>
            </p:cNvPr>
            <p:cNvSpPr/>
            <p:nvPr/>
          </p:nvSpPr>
          <p:spPr>
            <a:xfrm>
              <a:off x="5243052" y="1428135"/>
              <a:ext cx="852948" cy="700549"/>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435BDC7-3840-A3F4-58C4-D5BF073D05FB}"/>
              </a:ext>
            </a:extLst>
          </p:cNvPr>
          <p:cNvGrpSpPr/>
          <p:nvPr/>
        </p:nvGrpSpPr>
        <p:grpSpPr>
          <a:xfrm>
            <a:off x="-1844015" y="0"/>
            <a:ext cx="6775655" cy="6858000"/>
            <a:chOff x="-1332270" y="0"/>
            <a:chExt cx="6775655" cy="6858000"/>
          </a:xfrm>
        </p:grpSpPr>
        <p:sp>
          <p:nvSpPr>
            <p:cNvPr id="5" name="Rectangle: Rounded Corners 4">
              <a:extLst>
                <a:ext uri="{FF2B5EF4-FFF2-40B4-BE49-F238E27FC236}">
                  <a16:creationId xmlns:a16="http://schemas.microsoft.com/office/drawing/2014/main" id="{7016D91B-1FB1-05CC-332F-B69C40613E64}"/>
                </a:ext>
              </a:extLst>
            </p:cNvPr>
            <p:cNvSpPr/>
            <p:nvPr/>
          </p:nvSpPr>
          <p:spPr>
            <a:xfrm>
              <a:off x="-1332270" y="0"/>
              <a:ext cx="6349181"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871C87-334C-6E70-3008-42853066BFFF}"/>
                </a:ext>
              </a:extLst>
            </p:cNvPr>
            <p:cNvSpPr/>
            <p:nvPr/>
          </p:nvSpPr>
          <p:spPr>
            <a:xfrm>
              <a:off x="4590437" y="2310580"/>
              <a:ext cx="852948" cy="70054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F90B70-41C9-857D-D53E-F7FF1AE88E11}"/>
              </a:ext>
            </a:extLst>
          </p:cNvPr>
          <p:cNvGrpSpPr/>
          <p:nvPr/>
        </p:nvGrpSpPr>
        <p:grpSpPr>
          <a:xfrm>
            <a:off x="-2516703" y="0"/>
            <a:ext cx="6775655" cy="6858000"/>
            <a:chOff x="-1998405" y="0"/>
            <a:chExt cx="6775655" cy="6858000"/>
          </a:xfrm>
        </p:grpSpPr>
        <p:sp>
          <p:nvSpPr>
            <p:cNvPr id="6" name="Rectangle: Rounded Corners 5">
              <a:extLst>
                <a:ext uri="{FF2B5EF4-FFF2-40B4-BE49-F238E27FC236}">
                  <a16:creationId xmlns:a16="http://schemas.microsoft.com/office/drawing/2014/main" id="{F996F32C-08A0-AB97-4EC6-46D484EE4DC5}"/>
                </a:ext>
              </a:extLst>
            </p:cNvPr>
            <p:cNvSpPr/>
            <p:nvPr/>
          </p:nvSpPr>
          <p:spPr>
            <a:xfrm>
              <a:off x="-1998405" y="0"/>
              <a:ext cx="6349181" cy="685800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2577979-F8F3-F711-D073-A16BD1511C6E}"/>
                </a:ext>
              </a:extLst>
            </p:cNvPr>
            <p:cNvSpPr/>
            <p:nvPr/>
          </p:nvSpPr>
          <p:spPr>
            <a:xfrm>
              <a:off x="3924302" y="3193025"/>
              <a:ext cx="852948" cy="700549"/>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DF84BDE-1E2C-B0C0-BB66-D11D2A97F13C}"/>
              </a:ext>
            </a:extLst>
          </p:cNvPr>
          <p:cNvGrpSpPr/>
          <p:nvPr/>
        </p:nvGrpSpPr>
        <p:grpSpPr>
          <a:xfrm>
            <a:off x="-3085814" y="0"/>
            <a:ext cx="6775655" cy="6858000"/>
            <a:chOff x="-2664540" y="0"/>
            <a:chExt cx="6775655" cy="6858000"/>
          </a:xfrm>
        </p:grpSpPr>
        <p:sp>
          <p:nvSpPr>
            <p:cNvPr id="7" name="Rectangle: Rounded Corners 6">
              <a:extLst>
                <a:ext uri="{FF2B5EF4-FFF2-40B4-BE49-F238E27FC236}">
                  <a16:creationId xmlns:a16="http://schemas.microsoft.com/office/drawing/2014/main" id="{82F8C95E-AB4A-82E7-610E-D82BF6894478}"/>
                </a:ext>
              </a:extLst>
            </p:cNvPr>
            <p:cNvSpPr/>
            <p:nvPr/>
          </p:nvSpPr>
          <p:spPr>
            <a:xfrm>
              <a:off x="-2664540" y="0"/>
              <a:ext cx="6349181" cy="685800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9EDCA3D-7604-D873-B358-D398A7B2DBD9}"/>
                </a:ext>
              </a:extLst>
            </p:cNvPr>
            <p:cNvSpPr/>
            <p:nvPr/>
          </p:nvSpPr>
          <p:spPr>
            <a:xfrm>
              <a:off x="3258167" y="4075470"/>
              <a:ext cx="852948" cy="70054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554983-1A8D-4EA9-3DBA-E25F4DA0DB85}"/>
              </a:ext>
            </a:extLst>
          </p:cNvPr>
          <p:cNvGrpSpPr/>
          <p:nvPr/>
        </p:nvGrpSpPr>
        <p:grpSpPr>
          <a:xfrm>
            <a:off x="-3775278" y="0"/>
            <a:ext cx="6775655" cy="6858000"/>
            <a:chOff x="-3330675" y="0"/>
            <a:chExt cx="6775655" cy="6858000"/>
          </a:xfrm>
        </p:grpSpPr>
        <p:sp>
          <p:nvSpPr>
            <p:cNvPr id="8" name="Rectangle: Rounded Corners 7">
              <a:extLst>
                <a:ext uri="{FF2B5EF4-FFF2-40B4-BE49-F238E27FC236}">
                  <a16:creationId xmlns:a16="http://schemas.microsoft.com/office/drawing/2014/main" id="{230FF783-225D-5E35-BC06-1C8BCC14DD72}"/>
                </a:ext>
              </a:extLst>
            </p:cNvPr>
            <p:cNvSpPr/>
            <p:nvPr/>
          </p:nvSpPr>
          <p:spPr>
            <a:xfrm>
              <a:off x="-3330675" y="0"/>
              <a:ext cx="6349181" cy="6858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9C2FAF8-4AB9-1BE2-2426-0463C0589876}"/>
                </a:ext>
              </a:extLst>
            </p:cNvPr>
            <p:cNvSpPr/>
            <p:nvPr/>
          </p:nvSpPr>
          <p:spPr>
            <a:xfrm>
              <a:off x="2592032" y="5024283"/>
              <a:ext cx="852948" cy="70054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94313740-F4A0-0245-6BC1-BA3590C1447D}"/>
              </a:ext>
            </a:extLst>
          </p:cNvPr>
          <p:cNvSpPr txBox="1"/>
          <p:nvPr/>
        </p:nvSpPr>
        <p:spPr>
          <a:xfrm>
            <a:off x="5057680" y="1537176"/>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sp>
        <p:nvSpPr>
          <p:cNvPr id="29" name="TextBox 28">
            <a:extLst>
              <a:ext uri="{FF2B5EF4-FFF2-40B4-BE49-F238E27FC236}">
                <a16:creationId xmlns:a16="http://schemas.microsoft.com/office/drawing/2014/main" id="{A9558CB8-ADDE-A077-F742-896E87010E64}"/>
              </a:ext>
            </a:extLst>
          </p:cNvPr>
          <p:cNvSpPr txBox="1"/>
          <p:nvPr/>
        </p:nvSpPr>
        <p:spPr>
          <a:xfrm>
            <a:off x="4366001" y="2383855"/>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30" name="TextBox 29">
            <a:extLst>
              <a:ext uri="{FF2B5EF4-FFF2-40B4-BE49-F238E27FC236}">
                <a16:creationId xmlns:a16="http://schemas.microsoft.com/office/drawing/2014/main" id="{91B3909C-83A4-9644-5B6E-EEA78A01C34F}"/>
              </a:ext>
            </a:extLst>
          </p:cNvPr>
          <p:cNvSpPr txBox="1"/>
          <p:nvPr/>
        </p:nvSpPr>
        <p:spPr>
          <a:xfrm>
            <a:off x="3608631" y="3292260"/>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31" name="TextBox 30">
            <a:extLst>
              <a:ext uri="{FF2B5EF4-FFF2-40B4-BE49-F238E27FC236}">
                <a16:creationId xmlns:a16="http://schemas.microsoft.com/office/drawing/2014/main" id="{602E055B-C5FA-5B80-17B6-EBE5DC92A261}"/>
              </a:ext>
            </a:extLst>
          </p:cNvPr>
          <p:cNvSpPr txBox="1"/>
          <p:nvPr/>
        </p:nvSpPr>
        <p:spPr>
          <a:xfrm>
            <a:off x="3100892" y="4148745"/>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32" name="TextBox 31">
            <a:extLst>
              <a:ext uri="{FF2B5EF4-FFF2-40B4-BE49-F238E27FC236}">
                <a16:creationId xmlns:a16="http://schemas.microsoft.com/office/drawing/2014/main" id="{FAEBD7E8-6048-42D4-B0AE-3D1AF1B384C0}"/>
              </a:ext>
            </a:extLst>
          </p:cNvPr>
          <p:cNvSpPr txBox="1"/>
          <p:nvPr/>
        </p:nvSpPr>
        <p:spPr>
          <a:xfrm>
            <a:off x="2393059" y="5097558"/>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18" name="TextBox 17">
            <a:extLst>
              <a:ext uri="{FF2B5EF4-FFF2-40B4-BE49-F238E27FC236}">
                <a16:creationId xmlns:a16="http://schemas.microsoft.com/office/drawing/2014/main" id="{4C3C141A-32D6-1716-38D5-45CC63154C1F}"/>
              </a:ext>
            </a:extLst>
          </p:cNvPr>
          <p:cNvSpPr txBox="1"/>
          <p:nvPr/>
        </p:nvSpPr>
        <p:spPr>
          <a:xfrm>
            <a:off x="10843708" y="6528816"/>
            <a:ext cx="2146151" cy="246221"/>
          </a:xfrm>
          <a:prstGeom prst="rect">
            <a:avLst/>
          </a:prstGeom>
          <a:noFill/>
        </p:spPr>
        <p:txBody>
          <a:bodyPr wrap="square" rtlCol="0">
            <a:spAutoFit/>
          </a:bodyPr>
          <a:lstStyle/>
          <a:p>
            <a:r>
              <a:rPr lang="en-US" sz="1000" dirty="0">
                <a:solidFill>
                  <a:schemeClr val="bg1"/>
                </a:solidFill>
                <a:latin typeface="Bahnschrift SemiBold" panose="020B0502040204020203" pitchFamily="34" charset="0"/>
              </a:rPr>
              <a:t>By Sunil Upadhyay</a:t>
            </a:r>
          </a:p>
        </p:txBody>
      </p:sp>
      <p:sp>
        <p:nvSpPr>
          <p:cNvPr id="36" name="Rectangle: Rounded Corners 35">
            <a:extLst>
              <a:ext uri="{FF2B5EF4-FFF2-40B4-BE49-F238E27FC236}">
                <a16:creationId xmlns:a16="http://schemas.microsoft.com/office/drawing/2014/main" id="{FE3F7624-1041-46C2-B201-757926AA068A}"/>
              </a:ext>
            </a:extLst>
          </p:cNvPr>
          <p:cNvSpPr/>
          <p:nvPr/>
        </p:nvSpPr>
        <p:spPr>
          <a:xfrm>
            <a:off x="-4428954" y="0"/>
            <a:ext cx="6349181" cy="6858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BD235D3-265E-412A-A945-19B02B2A4527}"/>
              </a:ext>
            </a:extLst>
          </p:cNvPr>
          <p:cNvSpPr/>
          <p:nvPr/>
        </p:nvSpPr>
        <p:spPr>
          <a:xfrm>
            <a:off x="1482049" y="5590866"/>
            <a:ext cx="852948" cy="70054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3435DDD-6A39-478B-81BD-0B3D1A6A9910}"/>
              </a:ext>
            </a:extLst>
          </p:cNvPr>
          <p:cNvSpPr txBox="1"/>
          <p:nvPr/>
        </p:nvSpPr>
        <p:spPr>
          <a:xfrm>
            <a:off x="1704061" y="5651556"/>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2" name="TextBox 1">
            <a:extLst>
              <a:ext uri="{FF2B5EF4-FFF2-40B4-BE49-F238E27FC236}">
                <a16:creationId xmlns:a16="http://schemas.microsoft.com/office/drawing/2014/main" id="{ACA42134-42E9-4EB4-AC9A-FC024A991BA9}"/>
              </a:ext>
            </a:extLst>
          </p:cNvPr>
          <p:cNvSpPr txBox="1"/>
          <p:nvPr/>
        </p:nvSpPr>
        <p:spPr>
          <a:xfrm>
            <a:off x="5682704" y="135791"/>
            <a:ext cx="6425743" cy="3293209"/>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rgbClr val="000000"/>
                </a:solidFill>
                <a:effectLst/>
                <a:latin typeface="Aharoni" panose="02010803020104030203" pitchFamily="2" charset="-79"/>
                <a:cs typeface="Aharoni" panose="02010803020104030203" pitchFamily="2" charset="-79"/>
              </a:rPr>
              <a:t>By we're going to look at configuring our </a:t>
            </a:r>
            <a:r>
              <a:rPr lang="en-US" sz="1600" b="0" i="0" dirty="0" err="1">
                <a:solidFill>
                  <a:srgbClr val="000000"/>
                </a:solidFill>
                <a:effectLst/>
                <a:latin typeface="Aharoni" panose="02010803020104030203" pitchFamily="2" charset="-79"/>
                <a:cs typeface="Aharoni" panose="02010803020104030203" pitchFamily="2" charset="-79"/>
              </a:rPr>
              <a:t>wazuh</a:t>
            </a:r>
            <a:r>
              <a:rPr lang="en-US" sz="1600" b="0" i="0" dirty="0">
                <a:solidFill>
                  <a:srgbClr val="000000"/>
                </a:solidFill>
                <a:effectLst/>
                <a:latin typeface="Aharoni" panose="02010803020104030203" pitchFamily="2" charset="-79"/>
                <a:cs typeface="Aharoni" panose="02010803020104030203" pitchFamily="2" charset="-79"/>
              </a:rPr>
              <a:t> manager to send us email alerts when rules fire over a particular level threshold. </a:t>
            </a:r>
          </a:p>
          <a:p>
            <a:pPr marL="285750" indent="-285750">
              <a:buFont typeface="Wingdings" panose="05000000000000000000" pitchFamily="2" charset="2"/>
              <a:buChar char="q"/>
            </a:pPr>
            <a:r>
              <a:rPr lang="en-US" sz="1600" dirty="0">
                <a:solidFill>
                  <a:srgbClr val="000000"/>
                </a:solidFill>
                <a:latin typeface="Aharoni" panose="02010803020104030203" pitchFamily="2" charset="-79"/>
                <a:cs typeface="Aharoni" panose="02010803020104030203" pitchFamily="2" charset="-79"/>
              </a:rPr>
              <a:t>S</a:t>
            </a:r>
            <a:r>
              <a:rPr lang="en-US" sz="1600" b="0" i="0" dirty="0">
                <a:solidFill>
                  <a:srgbClr val="000000"/>
                </a:solidFill>
                <a:effectLst/>
                <a:latin typeface="Aharoni" panose="02010803020104030203" pitchFamily="2" charset="-79"/>
                <a:cs typeface="Aharoni" panose="02010803020104030203" pitchFamily="2" charset="-79"/>
              </a:rPr>
              <a:t>o what this will allow us to do is to be able to have a email inbox that will alert us when a particular rule severity fires. </a:t>
            </a:r>
          </a:p>
          <a:p>
            <a:pPr marL="285750" indent="-285750">
              <a:buFont typeface="Wingdings" panose="05000000000000000000" pitchFamily="2" charset="2"/>
              <a:buChar char="q"/>
            </a:pPr>
            <a:r>
              <a:rPr lang="en-US" sz="1600" b="0" i="0" dirty="0">
                <a:solidFill>
                  <a:srgbClr val="000000"/>
                </a:solidFill>
                <a:effectLst/>
                <a:latin typeface="Aharoni" panose="02010803020104030203" pitchFamily="2" charset="-79"/>
                <a:cs typeface="Aharoni" panose="02010803020104030203" pitchFamily="2" charset="-79"/>
              </a:rPr>
              <a:t>we can use to set up a smtp service and specifically tell our wazoo manager you know what smtp server we want to take advantage of this could be you know an internal smtp server that you have set up within your network or you could take advantage of a cloud-based smtp server.</a:t>
            </a:r>
          </a:p>
          <a:p>
            <a:pPr marL="285750" indent="-285750">
              <a:buFont typeface="Wingdings" panose="05000000000000000000" pitchFamily="2" charset="2"/>
              <a:buChar char="q"/>
            </a:pPr>
            <a:r>
              <a:rPr lang="en-US" sz="1600" b="0" i="0" dirty="0">
                <a:solidFill>
                  <a:srgbClr val="000000"/>
                </a:solidFill>
                <a:effectLst/>
                <a:latin typeface="Aharoni" panose="02010803020104030203" pitchFamily="2" charset="-79"/>
                <a:cs typeface="Aharoni" panose="02010803020104030203" pitchFamily="2" charset="-79"/>
              </a:rPr>
              <a:t>so let's go ahead and look into doing that so </a:t>
            </a:r>
            <a:r>
              <a:rPr lang="en-US" sz="1600" b="0" i="0" dirty="0" err="1">
                <a:solidFill>
                  <a:srgbClr val="000000"/>
                </a:solidFill>
                <a:effectLst/>
                <a:latin typeface="Aharoni" panose="02010803020104030203" pitchFamily="2" charset="-79"/>
                <a:cs typeface="Aharoni" panose="02010803020104030203" pitchFamily="2" charset="-79"/>
              </a:rPr>
              <a:t>i</a:t>
            </a:r>
            <a:r>
              <a:rPr lang="en-US" sz="1600" b="0" i="0" dirty="0">
                <a:solidFill>
                  <a:srgbClr val="000000"/>
                </a:solidFill>
                <a:effectLst/>
                <a:latin typeface="Aharoni" panose="02010803020104030203" pitchFamily="2" charset="-79"/>
                <a:cs typeface="Aharoni" panose="02010803020104030203" pitchFamily="2" charset="-79"/>
              </a:rPr>
              <a:t> first have </a:t>
            </a:r>
            <a:r>
              <a:rPr lang="en-US" sz="1600" b="0" i="0" dirty="0" err="1">
                <a:solidFill>
                  <a:srgbClr val="000000"/>
                </a:solidFill>
                <a:effectLst/>
                <a:latin typeface="Aharoni" panose="02010803020104030203" pitchFamily="2" charset="-79"/>
                <a:cs typeface="Aharoni" panose="02010803020104030203" pitchFamily="2" charset="-79"/>
              </a:rPr>
              <a:t>i'm</a:t>
            </a:r>
            <a:r>
              <a:rPr lang="en-US" sz="1600" b="0" i="0" dirty="0">
                <a:solidFill>
                  <a:srgbClr val="000000"/>
                </a:solidFill>
                <a:effectLst/>
                <a:latin typeface="Aharoni" panose="02010803020104030203" pitchFamily="2" charset="-79"/>
                <a:cs typeface="Aharoni" panose="02010803020104030203" pitchFamily="2" charset="-79"/>
              </a:rPr>
              <a:t> taking advantage of this send in blue they're just a cloud smtp um solution so </a:t>
            </a:r>
            <a:r>
              <a:rPr lang="en-US" sz="1600" b="0" i="0" dirty="0" err="1">
                <a:solidFill>
                  <a:srgbClr val="000000"/>
                </a:solidFill>
                <a:effectLst/>
                <a:latin typeface="Aharoni" panose="02010803020104030203" pitchFamily="2" charset="-79"/>
                <a:cs typeface="Aharoni" panose="02010803020104030203" pitchFamily="2" charset="-79"/>
              </a:rPr>
              <a:t>i</a:t>
            </a:r>
            <a:r>
              <a:rPr lang="en-US" sz="1600" b="0" i="0" dirty="0">
                <a:solidFill>
                  <a:srgbClr val="000000"/>
                </a:solidFill>
                <a:effectLst/>
                <a:latin typeface="Aharoni" panose="02010803020104030203" pitchFamily="2" charset="-79"/>
                <a:cs typeface="Aharoni" panose="02010803020104030203" pitchFamily="2" charset="-79"/>
              </a:rPr>
              <a:t> guess free plug for these guys</a:t>
            </a:r>
          </a:p>
        </p:txBody>
      </p:sp>
      <p:pic>
        <p:nvPicPr>
          <p:cNvPr id="11" name="Picture 10" descr="A screenshot of a computer&#10;&#10;Description automatically generated">
            <a:extLst>
              <a:ext uri="{FF2B5EF4-FFF2-40B4-BE49-F238E27FC236}">
                <a16:creationId xmlns:a16="http://schemas.microsoft.com/office/drawing/2014/main" id="{2F9AD166-C8D9-4E68-9042-8D4E090CC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0" y="3557374"/>
            <a:ext cx="5255304" cy="2648180"/>
          </a:xfrm>
          <a:prstGeom prst="rect">
            <a:avLst/>
          </a:prstGeom>
        </p:spPr>
      </p:pic>
    </p:spTree>
    <p:extLst>
      <p:ext uri="{BB962C8B-B14F-4D97-AF65-F5344CB8AC3E}">
        <p14:creationId xmlns:p14="http://schemas.microsoft.com/office/powerpoint/2010/main" val="3819015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6607B53-9EED-D073-5A49-3480962642C1}"/>
              </a:ext>
            </a:extLst>
          </p:cNvPr>
          <p:cNvGrpSpPr/>
          <p:nvPr/>
        </p:nvGrpSpPr>
        <p:grpSpPr>
          <a:xfrm>
            <a:off x="-244814" y="-178142"/>
            <a:ext cx="14739561" cy="7322520"/>
            <a:chOff x="0" y="0"/>
            <a:chExt cx="6775655" cy="6858000"/>
          </a:xfrm>
        </p:grpSpPr>
        <p:sp>
          <p:nvSpPr>
            <p:cNvPr id="3" name="Rectangle: Rounded Corners 2">
              <a:extLst>
                <a:ext uri="{FF2B5EF4-FFF2-40B4-BE49-F238E27FC236}">
                  <a16:creationId xmlns:a16="http://schemas.microsoft.com/office/drawing/2014/main" id="{BA72DFCA-89A0-F893-0FB2-4E20F5C4994D}"/>
                </a:ext>
              </a:extLst>
            </p:cNvPr>
            <p:cNvSpPr/>
            <p:nvPr/>
          </p:nvSpPr>
          <p:spPr>
            <a:xfrm>
              <a:off x="0" y="0"/>
              <a:ext cx="6349181" cy="6858000"/>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6867EC7-4474-506E-302A-1AB798A44A59}"/>
                </a:ext>
              </a:extLst>
            </p:cNvPr>
            <p:cNvSpPr/>
            <p:nvPr/>
          </p:nvSpPr>
          <p:spPr>
            <a:xfrm>
              <a:off x="5922707" y="494070"/>
              <a:ext cx="852948" cy="700549"/>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3423934-A4C9-7CCF-EAE1-35839E9CB41D}"/>
              </a:ext>
            </a:extLst>
          </p:cNvPr>
          <p:cNvGrpSpPr/>
          <p:nvPr/>
        </p:nvGrpSpPr>
        <p:grpSpPr>
          <a:xfrm>
            <a:off x="-1079431" y="-190917"/>
            <a:ext cx="15574178" cy="7264958"/>
            <a:chOff x="-666135" y="0"/>
            <a:chExt cx="6762135" cy="6858000"/>
          </a:xfrm>
        </p:grpSpPr>
        <p:sp>
          <p:nvSpPr>
            <p:cNvPr id="4" name="Rectangle: Rounded Corners 3">
              <a:extLst>
                <a:ext uri="{FF2B5EF4-FFF2-40B4-BE49-F238E27FC236}">
                  <a16:creationId xmlns:a16="http://schemas.microsoft.com/office/drawing/2014/main" id="{A023BD2C-02B2-366F-1EFC-DFC1289894CD}"/>
                </a:ext>
              </a:extLst>
            </p:cNvPr>
            <p:cNvSpPr/>
            <p:nvPr/>
          </p:nvSpPr>
          <p:spPr>
            <a:xfrm>
              <a:off x="-666135" y="0"/>
              <a:ext cx="6349181" cy="6858000"/>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833F056-5C24-9363-A197-5FFB7E73669D}"/>
                </a:ext>
              </a:extLst>
            </p:cNvPr>
            <p:cNvSpPr/>
            <p:nvPr/>
          </p:nvSpPr>
          <p:spPr>
            <a:xfrm>
              <a:off x="5243052" y="1428135"/>
              <a:ext cx="852948" cy="700549"/>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435BDC7-3840-A3F4-58C4-D5BF073D05FB}"/>
              </a:ext>
            </a:extLst>
          </p:cNvPr>
          <p:cNvGrpSpPr/>
          <p:nvPr/>
        </p:nvGrpSpPr>
        <p:grpSpPr>
          <a:xfrm>
            <a:off x="-1844015" y="0"/>
            <a:ext cx="6775655" cy="6858000"/>
            <a:chOff x="-1332270" y="0"/>
            <a:chExt cx="6775655" cy="6858000"/>
          </a:xfrm>
        </p:grpSpPr>
        <p:sp>
          <p:nvSpPr>
            <p:cNvPr id="5" name="Rectangle: Rounded Corners 4">
              <a:extLst>
                <a:ext uri="{FF2B5EF4-FFF2-40B4-BE49-F238E27FC236}">
                  <a16:creationId xmlns:a16="http://schemas.microsoft.com/office/drawing/2014/main" id="{7016D91B-1FB1-05CC-332F-B69C40613E64}"/>
                </a:ext>
              </a:extLst>
            </p:cNvPr>
            <p:cNvSpPr/>
            <p:nvPr/>
          </p:nvSpPr>
          <p:spPr>
            <a:xfrm>
              <a:off x="-1332270" y="0"/>
              <a:ext cx="6349181"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871C87-334C-6E70-3008-42853066BFFF}"/>
                </a:ext>
              </a:extLst>
            </p:cNvPr>
            <p:cNvSpPr/>
            <p:nvPr/>
          </p:nvSpPr>
          <p:spPr>
            <a:xfrm>
              <a:off x="4590437" y="2310580"/>
              <a:ext cx="852948" cy="70054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F90B70-41C9-857D-D53E-F7FF1AE88E11}"/>
              </a:ext>
            </a:extLst>
          </p:cNvPr>
          <p:cNvGrpSpPr/>
          <p:nvPr/>
        </p:nvGrpSpPr>
        <p:grpSpPr>
          <a:xfrm>
            <a:off x="-2516703" y="0"/>
            <a:ext cx="6775655" cy="6858000"/>
            <a:chOff x="-1998405" y="0"/>
            <a:chExt cx="6775655" cy="6858000"/>
          </a:xfrm>
        </p:grpSpPr>
        <p:sp>
          <p:nvSpPr>
            <p:cNvPr id="6" name="Rectangle: Rounded Corners 5">
              <a:extLst>
                <a:ext uri="{FF2B5EF4-FFF2-40B4-BE49-F238E27FC236}">
                  <a16:creationId xmlns:a16="http://schemas.microsoft.com/office/drawing/2014/main" id="{F996F32C-08A0-AB97-4EC6-46D484EE4DC5}"/>
                </a:ext>
              </a:extLst>
            </p:cNvPr>
            <p:cNvSpPr/>
            <p:nvPr/>
          </p:nvSpPr>
          <p:spPr>
            <a:xfrm>
              <a:off x="-1998405" y="0"/>
              <a:ext cx="6349181" cy="685800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2577979-F8F3-F711-D073-A16BD1511C6E}"/>
                </a:ext>
              </a:extLst>
            </p:cNvPr>
            <p:cNvSpPr/>
            <p:nvPr/>
          </p:nvSpPr>
          <p:spPr>
            <a:xfrm>
              <a:off x="3924302" y="3193025"/>
              <a:ext cx="852948" cy="700549"/>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DF84BDE-1E2C-B0C0-BB66-D11D2A97F13C}"/>
              </a:ext>
            </a:extLst>
          </p:cNvPr>
          <p:cNvGrpSpPr/>
          <p:nvPr/>
        </p:nvGrpSpPr>
        <p:grpSpPr>
          <a:xfrm>
            <a:off x="-3085814" y="0"/>
            <a:ext cx="6775655" cy="6858000"/>
            <a:chOff x="-2664540" y="0"/>
            <a:chExt cx="6775655" cy="6858000"/>
          </a:xfrm>
        </p:grpSpPr>
        <p:sp>
          <p:nvSpPr>
            <p:cNvPr id="7" name="Rectangle: Rounded Corners 6">
              <a:extLst>
                <a:ext uri="{FF2B5EF4-FFF2-40B4-BE49-F238E27FC236}">
                  <a16:creationId xmlns:a16="http://schemas.microsoft.com/office/drawing/2014/main" id="{82F8C95E-AB4A-82E7-610E-D82BF6894478}"/>
                </a:ext>
              </a:extLst>
            </p:cNvPr>
            <p:cNvSpPr/>
            <p:nvPr/>
          </p:nvSpPr>
          <p:spPr>
            <a:xfrm>
              <a:off x="-2664540" y="0"/>
              <a:ext cx="6349181" cy="685800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9EDCA3D-7604-D873-B358-D398A7B2DBD9}"/>
                </a:ext>
              </a:extLst>
            </p:cNvPr>
            <p:cNvSpPr/>
            <p:nvPr/>
          </p:nvSpPr>
          <p:spPr>
            <a:xfrm>
              <a:off x="3258167" y="4075470"/>
              <a:ext cx="852948" cy="70054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554983-1A8D-4EA9-3DBA-E25F4DA0DB85}"/>
              </a:ext>
            </a:extLst>
          </p:cNvPr>
          <p:cNvGrpSpPr/>
          <p:nvPr/>
        </p:nvGrpSpPr>
        <p:grpSpPr>
          <a:xfrm>
            <a:off x="-3775278" y="0"/>
            <a:ext cx="6775655" cy="6858000"/>
            <a:chOff x="-3330675" y="0"/>
            <a:chExt cx="6775655" cy="6858000"/>
          </a:xfrm>
        </p:grpSpPr>
        <p:sp>
          <p:nvSpPr>
            <p:cNvPr id="8" name="Rectangle: Rounded Corners 7">
              <a:extLst>
                <a:ext uri="{FF2B5EF4-FFF2-40B4-BE49-F238E27FC236}">
                  <a16:creationId xmlns:a16="http://schemas.microsoft.com/office/drawing/2014/main" id="{230FF783-225D-5E35-BC06-1C8BCC14DD72}"/>
                </a:ext>
              </a:extLst>
            </p:cNvPr>
            <p:cNvSpPr/>
            <p:nvPr/>
          </p:nvSpPr>
          <p:spPr>
            <a:xfrm>
              <a:off x="-3330675" y="0"/>
              <a:ext cx="6349181" cy="6858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9C2FAF8-4AB9-1BE2-2426-0463C0589876}"/>
                </a:ext>
              </a:extLst>
            </p:cNvPr>
            <p:cNvSpPr/>
            <p:nvPr/>
          </p:nvSpPr>
          <p:spPr>
            <a:xfrm>
              <a:off x="2592032" y="5024283"/>
              <a:ext cx="852948" cy="70054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A9558CB8-ADDE-A077-F742-896E87010E64}"/>
              </a:ext>
            </a:extLst>
          </p:cNvPr>
          <p:cNvSpPr txBox="1"/>
          <p:nvPr/>
        </p:nvSpPr>
        <p:spPr>
          <a:xfrm>
            <a:off x="4366001" y="2383855"/>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30" name="TextBox 29">
            <a:extLst>
              <a:ext uri="{FF2B5EF4-FFF2-40B4-BE49-F238E27FC236}">
                <a16:creationId xmlns:a16="http://schemas.microsoft.com/office/drawing/2014/main" id="{91B3909C-83A4-9644-5B6E-EEA78A01C34F}"/>
              </a:ext>
            </a:extLst>
          </p:cNvPr>
          <p:cNvSpPr txBox="1"/>
          <p:nvPr/>
        </p:nvSpPr>
        <p:spPr>
          <a:xfrm>
            <a:off x="3608631" y="3292260"/>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31" name="TextBox 30">
            <a:extLst>
              <a:ext uri="{FF2B5EF4-FFF2-40B4-BE49-F238E27FC236}">
                <a16:creationId xmlns:a16="http://schemas.microsoft.com/office/drawing/2014/main" id="{602E055B-C5FA-5B80-17B6-EBE5DC92A261}"/>
              </a:ext>
            </a:extLst>
          </p:cNvPr>
          <p:cNvSpPr txBox="1"/>
          <p:nvPr/>
        </p:nvSpPr>
        <p:spPr>
          <a:xfrm>
            <a:off x="3100892" y="4148745"/>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32" name="TextBox 31">
            <a:extLst>
              <a:ext uri="{FF2B5EF4-FFF2-40B4-BE49-F238E27FC236}">
                <a16:creationId xmlns:a16="http://schemas.microsoft.com/office/drawing/2014/main" id="{FAEBD7E8-6048-42D4-B0AE-3D1AF1B384C0}"/>
              </a:ext>
            </a:extLst>
          </p:cNvPr>
          <p:cNvSpPr txBox="1"/>
          <p:nvPr/>
        </p:nvSpPr>
        <p:spPr>
          <a:xfrm>
            <a:off x="2393059" y="5097558"/>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18" name="TextBox 17">
            <a:extLst>
              <a:ext uri="{FF2B5EF4-FFF2-40B4-BE49-F238E27FC236}">
                <a16:creationId xmlns:a16="http://schemas.microsoft.com/office/drawing/2014/main" id="{4C3C141A-32D6-1716-38D5-45CC63154C1F}"/>
              </a:ext>
            </a:extLst>
          </p:cNvPr>
          <p:cNvSpPr txBox="1"/>
          <p:nvPr/>
        </p:nvSpPr>
        <p:spPr>
          <a:xfrm>
            <a:off x="10843708" y="6528816"/>
            <a:ext cx="2146151" cy="246221"/>
          </a:xfrm>
          <a:prstGeom prst="rect">
            <a:avLst/>
          </a:prstGeom>
          <a:noFill/>
        </p:spPr>
        <p:txBody>
          <a:bodyPr wrap="square" rtlCol="0">
            <a:spAutoFit/>
          </a:bodyPr>
          <a:lstStyle/>
          <a:p>
            <a:r>
              <a:rPr lang="en-US" sz="1000" dirty="0">
                <a:solidFill>
                  <a:schemeClr val="bg1"/>
                </a:solidFill>
                <a:latin typeface="Bahnschrift SemiBold" panose="020B0502040204020203" pitchFamily="34" charset="0"/>
              </a:rPr>
              <a:t>By Sunil Upadhyay</a:t>
            </a:r>
          </a:p>
        </p:txBody>
      </p:sp>
      <p:sp>
        <p:nvSpPr>
          <p:cNvPr id="36" name="Rectangle: Rounded Corners 35">
            <a:extLst>
              <a:ext uri="{FF2B5EF4-FFF2-40B4-BE49-F238E27FC236}">
                <a16:creationId xmlns:a16="http://schemas.microsoft.com/office/drawing/2014/main" id="{FE3F7624-1041-46C2-B201-757926AA068A}"/>
              </a:ext>
            </a:extLst>
          </p:cNvPr>
          <p:cNvSpPr/>
          <p:nvPr/>
        </p:nvSpPr>
        <p:spPr>
          <a:xfrm>
            <a:off x="-4428954" y="0"/>
            <a:ext cx="6349181" cy="6858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BD235D3-265E-412A-A945-19B02B2A4527}"/>
              </a:ext>
            </a:extLst>
          </p:cNvPr>
          <p:cNvSpPr/>
          <p:nvPr/>
        </p:nvSpPr>
        <p:spPr>
          <a:xfrm>
            <a:off x="1482049" y="5590866"/>
            <a:ext cx="852948" cy="70054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3435DDD-6A39-478B-81BD-0B3D1A6A9910}"/>
              </a:ext>
            </a:extLst>
          </p:cNvPr>
          <p:cNvSpPr txBox="1"/>
          <p:nvPr/>
        </p:nvSpPr>
        <p:spPr>
          <a:xfrm>
            <a:off x="1704061" y="5651556"/>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2" name="TextBox 1">
            <a:extLst>
              <a:ext uri="{FF2B5EF4-FFF2-40B4-BE49-F238E27FC236}">
                <a16:creationId xmlns:a16="http://schemas.microsoft.com/office/drawing/2014/main" id="{ACA42134-42E9-4EB4-AC9A-FC024A991BA9}"/>
              </a:ext>
            </a:extLst>
          </p:cNvPr>
          <p:cNvSpPr txBox="1"/>
          <p:nvPr/>
        </p:nvSpPr>
        <p:spPr>
          <a:xfrm>
            <a:off x="4505166" y="82963"/>
            <a:ext cx="6425743"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effectLst/>
                <a:latin typeface="Aharoni" panose="02010803020104030203" pitchFamily="2" charset="-79"/>
                <a:cs typeface="Aharoni" panose="02010803020104030203" pitchFamily="2" charset="-79"/>
              </a:rPr>
              <a:t>so we're going to go ahead and take advantage of post fix to configure these credentials. </a:t>
            </a:r>
          </a:p>
          <a:p>
            <a:pPr marL="285750" indent="-285750">
              <a:buFont typeface="Wingdings" panose="05000000000000000000" pitchFamily="2" charset="2"/>
              <a:buChar char="q"/>
            </a:pPr>
            <a:r>
              <a:rPr lang="en-US" sz="1600" b="0" i="0" dirty="0">
                <a:effectLst/>
                <a:latin typeface="Aharoni" panose="02010803020104030203" pitchFamily="2" charset="-79"/>
                <a:cs typeface="Aharoni" panose="02010803020104030203" pitchFamily="2" charset="-79"/>
              </a:rPr>
              <a:t>Grab the postfix software and download that and once that's done we'll move on to the rest of the config all right </a:t>
            </a:r>
          </a:p>
        </p:txBody>
      </p:sp>
      <p:pic>
        <p:nvPicPr>
          <p:cNvPr id="12" name="Picture 11" descr="A screen shot of a computer&#10;&#10;Description automatically generated">
            <a:extLst>
              <a:ext uri="{FF2B5EF4-FFF2-40B4-BE49-F238E27FC236}">
                <a16:creationId xmlns:a16="http://schemas.microsoft.com/office/drawing/2014/main" id="{89738B5B-0A12-4078-A9E8-E085CAFC5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304" y="1192051"/>
            <a:ext cx="6884090" cy="1128311"/>
          </a:xfrm>
          <a:prstGeom prst="rect">
            <a:avLst/>
          </a:prstGeom>
        </p:spPr>
      </p:pic>
      <p:sp>
        <p:nvSpPr>
          <p:cNvPr id="33" name="TextBox 32">
            <a:extLst>
              <a:ext uri="{FF2B5EF4-FFF2-40B4-BE49-F238E27FC236}">
                <a16:creationId xmlns:a16="http://schemas.microsoft.com/office/drawing/2014/main" id="{9C1FD237-7530-4550-B8C1-3C8A82B0ABAC}"/>
              </a:ext>
            </a:extLst>
          </p:cNvPr>
          <p:cNvSpPr txBox="1"/>
          <p:nvPr/>
        </p:nvSpPr>
        <p:spPr>
          <a:xfrm>
            <a:off x="4883654" y="2372900"/>
            <a:ext cx="6425743"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effectLst/>
                <a:latin typeface="Aharoni" panose="02010803020104030203" pitchFamily="2" charset="-79"/>
                <a:cs typeface="Aharoni" panose="02010803020104030203" pitchFamily="2" charset="-79"/>
              </a:rPr>
              <a:t>Append these lines to /etc/postfix/main.cf to configure Postfix. </a:t>
            </a:r>
          </a:p>
          <a:p>
            <a:pPr marL="285750" indent="-285750">
              <a:buFont typeface="Wingdings" panose="05000000000000000000" pitchFamily="2" charset="2"/>
              <a:buChar char="q"/>
            </a:pPr>
            <a:r>
              <a:rPr lang="en-US" sz="1600" b="0" i="0" dirty="0">
                <a:effectLst/>
                <a:latin typeface="Aharoni" panose="02010803020104030203" pitchFamily="2" charset="-79"/>
                <a:cs typeface="Aharoni" panose="02010803020104030203" pitchFamily="2" charset="-79"/>
              </a:rPr>
              <a:t>Create the file if </a:t>
            </a:r>
            <a:r>
              <a:rPr lang="en-US" sz="1600" b="0" i="0" dirty="0" err="1">
                <a:effectLst/>
                <a:latin typeface="Aharoni" panose="02010803020104030203" pitchFamily="2" charset="-79"/>
                <a:cs typeface="Aharoni" panose="02010803020104030203" pitchFamily="2" charset="-79"/>
              </a:rPr>
              <a:t>missing.relay</a:t>
            </a:r>
            <a:r>
              <a:rPr lang="en-US" sz="1600" b="0" i="0" dirty="0">
                <a:effectLst/>
                <a:latin typeface="Aharoni" panose="02010803020104030203" pitchFamily="2" charset="-79"/>
                <a:cs typeface="Aharoni" panose="02010803020104030203" pitchFamily="2" charset="-79"/>
              </a:rPr>
              <a:t> </a:t>
            </a:r>
          </a:p>
          <a:p>
            <a:pPr marL="285750" indent="-285750">
              <a:buFont typeface="Wingdings" panose="05000000000000000000" pitchFamily="2" charset="2"/>
              <a:buChar char="q"/>
            </a:pPr>
            <a:r>
              <a:rPr lang="en-US" sz="1600" b="0" i="0" dirty="0">
                <a:effectLst/>
                <a:latin typeface="Aharoni" panose="02010803020104030203" pitchFamily="2" charset="-79"/>
                <a:cs typeface="Aharoni" panose="02010803020104030203" pitchFamily="2" charset="-79"/>
              </a:rPr>
              <a:t>Host will be our send in blue smtp server </a:t>
            </a:r>
          </a:p>
        </p:txBody>
      </p:sp>
      <p:pic>
        <p:nvPicPr>
          <p:cNvPr id="26" name="Picture 25" descr="A screen shot of a computer&#10;&#10;Description automatically generated">
            <a:extLst>
              <a:ext uri="{FF2B5EF4-FFF2-40B4-BE49-F238E27FC236}">
                <a16:creationId xmlns:a16="http://schemas.microsoft.com/office/drawing/2014/main" id="{8FE04205-F245-455D-A1A1-68C085338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640" y="3249594"/>
            <a:ext cx="6995754" cy="1235506"/>
          </a:xfrm>
          <a:prstGeom prst="rect">
            <a:avLst/>
          </a:prstGeom>
        </p:spPr>
      </p:pic>
      <p:sp>
        <p:nvSpPr>
          <p:cNvPr id="39" name="TextBox 38">
            <a:extLst>
              <a:ext uri="{FF2B5EF4-FFF2-40B4-BE49-F238E27FC236}">
                <a16:creationId xmlns:a16="http://schemas.microsoft.com/office/drawing/2014/main" id="{CB1D4EEC-FC10-4C09-85CB-EF477EC2C0AC}"/>
              </a:ext>
            </a:extLst>
          </p:cNvPr>
          <p:cNvSpPr txBox="1"/>
          <p:nvPr/>
        </p:nvSpPr>
        <p:spPr>
          <a:xfrm>
            <a:off x="4883653" y="4686361"/>
            <a:ext cx="6425743"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effectLst/>
                <a:latin typeface="Aharoni" panose="02010803020104030203" pitchFamily="2" charset="-79"/>
                <a:cs typeface="Aharoni" panose="02010803020104030203" pitchFamily="2" charset="-79"/>
              </a:rPr>
              <a:t>Set the sender email address and password. </a:t>
            </a:r>
          </a:p>
          <a:p>
            <a:pPr marL="285750" indent="-285750">
              <a:buFont typeface="Wingdings" panose="05000000000000000000" pitchFamily="2" charset="2"/>
              <a:buChar char="q"/>
            </a:pPr>
            <a:r>
              <a:rPr lang="en-US" sz="1600" b="0" i="0" dirty="0">
                <a:effectLst/>
                <a:latin typeface="Aharoni" panose="02010803020104030203" pitchFamily="2" charset="-79"/>
                <a:cs typeface="Aharoni" panose="02010803020104030203" pitchFamily="2" charset="-79"/>
              </a:rPr>
              <a:t>Replace &lt;USERNAME&gt; and &lt;PASSWORD&gt; with your own data.</a:t>
            </a:r>
          </a:p>
        </p:txBody>
      </p:sp>
      <p:pic>
        <p:nvPicPr>
          <p:cNvPr id="34" name="Picture 33">
            <a:extLst>
              <a:ext uri="{FF2B5EF4-FFF2-40B4-BE49-F238E27FC236}">
                <a16:creationId xmlns:a16="http://schemas.microsoft.com/office/drawing/2014/main" id="{95C535C7-9C53-42AF-AB3C-07A55FB2B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1640" y="5665949"/>
            <a:ext cx="6908242" cy="586750"/>
          </a:xfrm>
          <a:prstGeom prst="rect">
            <a:avLst/>
          </a:prstGeom>
        </p:spPr>
      </p:pic>
    </p:spTree>
    <p:extLst>
      <p:ext uri="{BB962C8B-B14F-4D97-AF65-F5344CB8AC3E}">
        <p14:creationId xmlns:p14="http://schemas.microsoft.com/office/powerpoint/2010/main" val="94010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6607B53-9EED-D073-5A49-3480962642C1}"/>
              </a:ext>
            </a:extLst>
          </p:cNvPr>
          <p:cNvGrpSpPr/>
          <p:nvPr/>
        </p:nvGrpSpPr>
        <p:grpSpPr>
          <a:xfrm>
            <a:off x="-244814" y="-178142"/>
            <a:ext cx="14739561" cy="7322520"/>
            <a:chOff x="0" y="0"/>
            <a:chExt cx="6775655" cy="6858000"/>
          </a:xfrm>
        </p:grpSpPr>
        <p:sp>
          <p:nvSpPr>
            <p:cNvPr id="3" name="Rectangle: Rounded Corners 2">
              <a:extLst>
                <a:ext uri="{FF2B5EF4-FFF2-40B4-BE49-F238E27FC236}">
                  <a16:creationId xmlns:a16="http://schemas.microsoft.com/office/drawing/2014/main" id="{BA72DFCA-89A0-F893-0FB2-4E20F5C4994D}"/>
                </a:ext>
              </a:extLst>
            </p:cNvPr>
            <p:cNvSpPr/>
            <p:nvPr/>
          </p:nvSpPr>
          <p:spPr>
            <a:xfrm>
              <a:off x="0" y="0"/>
              <a:ext cx="6349181" cy="6858000"/>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6867EC7-4474-506E-302A-1AB798A44A59}"/>
                </a:ext>
              </a:extLst>
            </p:cNvPr>
            <p:cNvSpPr/>
            <p:nvPr/>
          </p:nvSpPr>
          <p:spPr>
            <a:xfrm>
              <a:off x="5922707" y="494070"/>
              <a:ext cx="852948" cy="700549"/>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3423934-A4C9-7CCF-EAE1-35839E9CB41D}"/>
              </a:ext>
            </a:extLst>
          </p:cNvPr>
          <p:cNvGrpSpPr/>
          <p:nvPr/>
        </p:nvGrpSpPr>
        <p:grpSpPr>
          <a:xfrm>
            <a:off x="-1079431" y="-190917"/>
            <a:ext cx="15574178" cy="7264958"/>
            <a:chOff x="-666135" y="0"/>
            <a:chExt cx="6762135" cy="6858000"/>
          </a:xfrm>
        </p:grpSpPr>
        <p:sp>
          <p:nvSpPr>
            <p:cNvPr id="4" name="Rectangle: Rounded Corners 3">
              <a:extLst>
                <a:ext uri="{FF2B5EF4-FFF2-40B4-BE49-F238E27FC236}">
                  <a16:creationId xmlns:a16="http://schemas.microsoft.com/office/drawing/2014/main" id="{A023BD2C-02B2-366F-1EFC-DFC1289894CD}"/>
                </a:ext>
              </a:extLst>
            </p:cNvPr>
            <p:cNvSpPr/>
            <p:nvPr/>
          </p:nvSpPr>
          <p:spPr>
            <a:xfrm>
              <a:off x="-666135" y="0"/>
              <a:ext cx="6349181" cy="6858000"/>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833F056-5C24-9363-A197-5FFB7E73669D}"/>
                </a:ext>
              </a:extLst>
            </p:cNvPr>
            <p:cNvSpPr/>
            <p:nvPr/>
          </p:nvSpPr>
          <p:spPr>
            <a:xfrm>
              <a:off x="5243052" y="1428135"/>
              <a:ext cx="852948" cy="700549"/>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435BDC7-3840-A3F4-58C4-D5BF073D05FB}"/>
              </a:ext>
            </a:extLst>
          </p:cNvPr>
          <p:cNvGrpSpPr/>
          <p:nvPr/>
        </p:nvGrpSpPr>
        <p:grpSpPr>
          <a:xfrm>
            <a:off x="-1844016" y="-190917"/>
            <a:ext cx="16708331" cy="7322520"/>
            <a:chOff x="-1332270" y="0"/>
            <a:chExt cx="6775655" cy="6858000"/>
          </a:xfrm>
        </p:grpSpPr>
        <p:sp>
          <p:nvSpPr>
            <p:cNvPr id="5" name="Rectangle: Rounded Corners 4">
              <a:extLst>
                <a:ext uri="{FF2B5EF4-FFF2-40B4-BE49-F238E27FC236}">
                  <a16:creationId xmlns:a16="http://schemas.microsoft.com/office/drawing/2014/main" id="{7016D91B-1FB1-05CC-332F-B69C40613E64}"/>
                </a:ext>
              </a:extLst>
            </p:cNvPr>
            <p:cNvSpPr/>
            <p:nvPr/>
          </p:nvSpPr>
          <p:spPr>
            <a:xfrm>
              <a:off x="-1332270" y="0"/>
              <a:ext cx="6349181"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871C87-334C-6E70-3008-42853066BFFF}"/>
                </a:ext>
              </a:extLst>
            </p:cNvPr>
            <p:cNvSpPr/>
            <p:nvPr/>
          </p:nvSpPr>
          <p:spPr>
            <a:xfrm>
              <a:off x="4590437" y="2310580"/>
              <a:ext cx="852948" cy="70054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F90B70-41C9-857D-D53E-F7FF1AE88E11}"/>
              </a:ext>
            </a:extLst>
          </p:cNvPr>
          <p:cNvGrpSpPr/>
          <p:nvPr/>
        </p:nvGrpSpPr>
        <p:grpSpPr>
          <a:xfrm>
            <a:off x="-2516703" y="0"/>
            <a:ext cx="6775655" cy="6858000"/>
            <a:chOff x="-1998405" y="0"/>
            <a:chExt cx="6775655" cy="6858000"/>
          </a:xfrm>
        </p:grpSpPr>
        <p:sp>
          <p:nvSpPr>
            <p:cNvPr id="6" name="Rectangle: Rounded Corners 5">
              <a:extLst>
                <a:ext uri="{FF2B5EF4-FFF2-40B4-BE49-F238E27FC236}">
                  <a16:creationId xmlns:a16="http://schemas.microsoft.com/office/drawing/2014/main" id="{F996F32C-08A0-AB97-4EC6-46D484EE4DC5}"/>
                </a:ext>
              </a:extLst>
            </p:cNvPr>
            <p:cNvSpPr/>
            <p:nvPr/>
          </p:nvSpPr>
          <p:spPr>
            <a:xfrm>
              <a:off x="-1998405" y="0"/>
              <a:ext cx="6349181" cy="685800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2577979-F8F3-F711-D073-A16BD1511C6E}"/>
                </a:ext>
              </a:extLst>
            </p:cNvPr>
            <p:cNvSpPr/>
            <p:nvPr/>
          </p:nvSpPr>
          <p:spPr>
            <a:xfrm>
              <a:off x="3924302" y="3193025"/>
              <a:ext cx="852948" cy="700549"/>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DF84BDE-1E2C-B0C0-BB66-D11D2A97F13C}"/>
              </a:ext>
            </a:extLst>
          </p:cNvPr>
          <p:cNvGrpSpPr/>
          <p:nvPr/>
        </p:nvGrpSpPr>
        <p:grpSpPr>
          <a:xfrm>
            <a:off x="-3085814" y="0"/>
            <a:ext cx="6775655" cy="6858000"/>
            <a:chOff x="-2664540" y="0"/>
            <a:chExt cx="6775655" cy="6858000"/>
          </a:xfrm>
        </p:grpSpPr>
        <p:sp>
          <p:nvSpPr>
            <p:cNvPr id="7" name="Rectangle: Rounded Corners 6">
              <a:extLst>
                <a:ext uri="{FF2B5EF4-FFF2-40B4-BE49-F238E27FC236}">
                  <a16:creationId xmlns:a16="http://schemas.microsoft.com/office/drawing/2014/main" id="{82F8C95E-AB4A-82E7-610E-D82BF6894478}"/>
                </a:ext>
              </a:extLst>
            </p:cNvPr>
            <p:cNvSpPr/>
            <p:nvPr/>
          </p:nvSpPr>
          <p:spPr>
            <a:xfrm>
              <a:off x="-2664540" y="0"/>
              <a:ext cx="6349181" cy="685800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9EDCA3D-7604-D873-B358-D398A7B2DBD9}"/>
                </a:ext>
              </a:extLst>
            </p:cNvPr>
            <p:cNvSpPr/>
            <p:nvPr/>
          </p:nvSpPr>
          <p:spPr>
            <a:xfrm>
              <a:off x="3258167" y="4075470"/>
              <a:ext cx="852948" cy="70054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554983-1A8D-4EA9-3DBA-E25F4DA0DB85}"/>
              </a:ext>
            </a:extLst>
          </p:cNvPr>
          <p:cNvGrpSpPr/>
          <p:nvPr/>
        </p:nvGrpSpPr>
        <p:grpSpPr>
          <a:xfrm>
            <a:off x="-3775278" y="0"/>
            <a:ext cx="6775655" cy="6858000"/>
            <a:chOff x="-3330675" y="0"/>
            <a:chExt cx="6775655" cy="6858000"/>
          </a:xfrm>
        </p:grpSpPr>
        <p:sp>
          <p:nvSpPr>
            <p:cNvPr id="8" name="Rectangle: Rounded Corners 7">
              <a:extLst>
                <a:ext uri="{FF2B5EF4-FFF2-40B4-BE49-F238E27FC236}">
                  <a16:creationId xmlns:a16="http://schemas.microsoft.com/office/drawing/2014/main" id="{230FF783-225D-5E35-BC06-1C8BCC14DD72}"/>
                </a:ext>
              </a:extLst>
            </p:cNvPr>
            <p:cNvSpPr/>
            <p:nvPr/>
          </p:nvSpPr>
          <p:spPr>
            <a:xfrm>
              <a:off x="-3330675" y="0"/>
              <a:ext cx="6349181" cy="6858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9C2FAF8-4AB9-1BE2-2426-0463C0589876}"/>
                </a:ext>
              </a:extLst>
            </p:cNvPr>
            <p:cNvSpPr/>
            <p:nvPr/>
          </p:nvSpPr>
          <p:spPr>
            <a:xfrm>
              <a:off x="2592032" y="5024283"/>
              <a:ext cx="852948" cy="70054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91B3909C-83A4-9644-5B6E-EEA78A01C34F}"/>
              </a:ext>
            </a:extLst>
          </p:cNvPr>
          <p:cNvSpPr txBox="1"/>
          <p:nvPr/>
        </p:nvSpPr>
        <p:spPr>
          <a:xfrm>
            <a:off x="3608631" y="3292260"/>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31" name="TextBox 30">
            <a:extLst>
              <a:ext uri="{FF2B5EF4-FFF2-40B4-BE49-F238E27FC236}">
                <a16:creationId xmlns:a16="http://schemas.microsoft.com/office/drawing/2014/main" id="{602E055B-C5FA-5B80-17B6-EBE5DC92A261}"/>
              </a:ext>
            </a:extLst>
          </p:cNvPr>
          <p:cNvSpPr txBox="1"/>
          <p:nvPr/>
        </p:nvSpPr>
        <p:spPr>
          <a:xfrm>
            <a:off x="3100892" y="4148745"/>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32" name="TextBox 31">
            <a:extLst>
              <a:ext uri="{FF2B5EF4-FFF2-40B4-BE49-F238E27FC236}">
                <a16:creationId xmlns:a16="http://schemas.microsoft.com/office/drawing/2014/main" id="{FAEBD7E8-6048-42D4-B0AE-3D1AF1B384C0}"/>
              </a:ext>
            </a:extLst>
          </p:cNvPr>
          <p:cNvSpPr txBox="1"/>
          <p:nvPr/>
        </p:nvSpPr>
        <p:spPr>
          <a:xfrm>
            <a:off x="2393059" y="5097558"/>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18" name="TextBox 17">
            <a:extLst>
              <a:ext uri="{FF2B5EF4-FFF2-40B4-BE49-F238E27FC236}">
                <a16:creationId xmlns:a16="http://schemas.microsoft.com/office/drawing/2014/main" id="{4C3C141A-32D6-1716-38D5-45CC63154C1F}"/>
              </a:ext>
            </a:extLst>
          </p:cNvPr>
          <p:cNvSpPr txBox="1"/>
          <p:nvPr/>
        </p:nvSpPr>
        <p:spPr>
          <a:xfrm>
            <a:off x="10843708" y="6528816"/>
            <a:ext cx="2146151" cy="246221"/>
          </a:xfrm>
          <a:prstGeom prst="rect">
            <a:avLst/>
          </a:prstGeom>
          <a:noFill/>
        </p:spPr>
        <p:txBody>
          <a:bodyPr wrap="square" rtlCol="0">
            <a:spAutoFit/>
          </a:bodyPr>
          <a:lstStyle/>
          <a:p>
            <a:r>
              <a:rPr lang="en-US" sz="1000" dirty="0">
                <a:solidFill>
                  <a:schemeClr val="bg1"/>
                </a:solidFill>
                <a:latin typeface="Bahnschrift SemiBold" panose="020B0502040204020203" pitchFamily="34" charset="0"/>
              </a:rPr>
              <a:t>By Sunil Upadhyay</a:t>
            </a:r>
          </a:p>
        </p:txBody>
      </p:sp>
      <p:sp>
        <p:nvSpPr>
          <p:cNvPr id="36" name="Rectangle: Rounded Corners 35">
            <a:extLst>
              <a:ext uri="{FF2B5EF4-FFF2-40B4-BE49-F238E27FC236}">
                <a16:creationId xmlns:a16="http://schemas.microsoft.com/office/drawing/2014/main" id="{FE3F7624-1041-46C2-B201-757926AA068A}"/>
              </a:ext>
            </a:extLst>
          </p:cNvPr>
          <p:cNvSpPr/>
          <p:nvPr/>
        </p:nvSpPr>
        <p:spPr>
          <a:xfrm>
            <a:off x="-4428954" y="0"/>
            <a:ext cx="6349181" cy="6858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BD235D3-265E-412A-A945-19B02B2A4527}"/>
              </a:ext>
            </a:extLst>
          </p:cNvPr>
          <p:cNvSpPr/>
          <p:nvPr/>
        </p:nvSpPr>
        <p:spPr>
          <a:xfrm>
            <a:off x="1482049" y="5590866"/>
            <a:ext cx="852948" cy="70054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3435DDD-6A39-478B-81BD-0B3D1A6A9910}"/>
              </a:ext>
            </a:extLst>
          </p:cNvPr>
          <p:cNvSpPr txBox="1"/>
          <p:nvPr/>
        </p:nvSpPr>
        <p:spPr>
          <a:xfrm>
            <a:off x="1704061" y="5651556"/>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2" name="TextBox 1">
            <a:extLst>
              <a:ext uri="{FF2B5EF4-FFF2-40B4-BE49-F238E27FC236}">
                <a16:creationId xmlns:a16="http://schemas.microsoft.com/office/drawing/2014/main" id="{ACA42134-42E9-4EB4-AC9A-FC024A991BA9}"/>
              </a:ext>
            </a:extLst>
          </p:cNvPr>
          <p:cNvSpPr txBox="1"/>
          <p:nvPr/>
        </p:nvSpPr>
        <p:spPr>
          <a:xfrm>
            <a:off x="4505166" y="82963"/>
            <a:ext cx="6425743"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Let’s change the permissions of files.</a:t>
            </a:r>
          </a:p>
        </p:txBody>
      </p:sp>
      <p:sp>
        <p:nvSpPr>
          <p:cNvPr id="33" name="TextBox 32">
            <a:extLst>
              <a:ext uri="{FF2B5EF4-FFF2-40B4-BE49-F238E27FC236}">
                <a16:creationId xmlns:a16="http://schemas.microsoft.com/office/drawing/2014/main" id="{9C1FD237-7530-4550-B8C1-3C8A82B0ABAC}"/>
              </a:ext>
            </a:extLst>
          </p:cNvPr>
          <p:cNvSpPr txBox="1"/>
          <p:nvPr/>
        </p:nvSpPr>
        <p:spPr>
          <a:xfrm>
            <a:off x="4515088" y="421517"/>
            <a:ext cx="6425743"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Let’s add some security  &amp; Secure your password DB file</a:t>
            </a:r>
          </a:p>
        </p:txBody>
      </p:sp>
      <p:sp>
        <p:nvSpPr>
          <p:cNvPr id="39" name="TextBox 38">
            <a:extLst>
              <a:ext uri="{FF2B5EF4-FFF2-40B4-BE49-F238E27FC236}">
                <a16:creationId xmlns:a16="http://schemas.microsoft.com/office/drawing/2014/main" id="{CB1D4EEC-FC10-4C09-85CB-EF477EC2C0AC}"/>
              </a:ext>
            </a:extLst>
          </p:cNvPr>
          <p:cNvSpPr txBox="1"/>
          <p:nvPr/>
        </p:nvSpPr>
        <p:spPr>
          <a:xfrm>
            <a:off x="4597063" y="2687188"/>
            <a:ext cx="6425743"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err="1">
                <a:solidFill>
                  <a:schemeClr val="bg1"/>
                </a:solidFill>
                <a:effectLst/>
                <a:latin typeface="Aharoni" panose="02010803020104030203" pitchFamily="2" charset="-79"/>
                <a:cs typeface="Aharoni" panose="02010803020104030203" pitchFamily="2" charset="-79"/>
              </a:rPr>
              <a:t>i</a:t>
            </a:r>
            <a:r>
              <a:rPr lang="en-US" sz="1600" b="0" i="0" dirty="0">
                <a:solidFill>
                  <a:schemeClr val="bg1"/>
                </a:solidFill>
                <a:effectLst/>
                <a:latin typeface="Aharoni" panose="02010803020104030203" pitchFamily="2" charset="-79"/>
                <a:cs typeface="Aharoni" panose="02010803020104030203" pitchFamily="2" charset="-79"/>
              </a:rPr>
              <a:t> will go ahead and restart postfix so let's see if that service is up and running let's go ahead and start this guy okay.</a:t>
            </a:r>
          </a:p>
        </p:txBody>
      </p:sp>
      <p:pic>
        <p:nvPicPr>
          <p:cNvPr id="11" name="Picture 10">
            <a:extLst>
              <a:ext uri="{FF2B5EF4-FFF2-40B4-BE49-F238E27FC236}">
                <a16:creationId xmlns:a16="http://schemas.microsoft.com/office/drawing/2014/main" id="{25C1215A-ABAA-419D-A103-AF9B09969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952" y="898838"/>
            <a:ext cx="7875155" cy="765413"/>
          </a:xfrm>
          <a:prstGeom prst="rect">
            <a:avLst/>
          </a:prstGeom>
        </p:spPr>
      </p:pic>
      <p:pic>
        <p:nvPicPr>
          <p:cNvPr id="27" name="Picture 26">
            <a:extLst>
              <a:ext uri="{FF2B5EF4-FFF2-40B4-BE49-F238E27FC236}">
                <a16:creationId xmlns:a16="http://schemas.microsoft.com/office/drawing/2014/main" id="{EDC9BCAE-3DA1-488E-854A-227369A3F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951" y="1803018"/>
            <a:ext cx="7875155" cy="593408"/>
          </a:xfrm>
          <a:prstGeom prst="rect">
            <a:avLst/>
          </a:prstGeom>
        </p:spPr>
      </p:pic>
      <p:pic>
        <p:nvPicPr>
          <p:cNvPr id="35" name="Picture 34" descr="A computer screen with white text&#10;&#10;Description automatically generated">
            <a:extLst>
              <a:ext uri="{FF2B5EF4-FFF2-40B4-BE49-F238E27FC236}">
                <a16:creationId xmlns:a16="http://schemas.microsoft.com/office/drawing/2014/main" id="{8BEA4153-4EEC-4BCB-9EDD-AA1C74566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088" y="3429000"/>
            <a:ext cx="7412411" cy="2472074"/>
          </a:xfrm>
          <a:prstGeom prst="rect">
            <a:avLst/>
          </a:prstGeom>
        </p:spPr>
      </p:pic>
    </p:spTree>
    <p:extLst>
      <p:ext uri="{BB962C8B-B14F-4D97-AF65-F5344CB8AC3E}">
        <p14:creationId xmlns:p14="http://schemas.microsoft.com/office/powerpoint/2010/main" val="2812278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6607B53-9EED-D073-5A49-3480962642C1}"/>
              </a:ext>
            </a:extLst>
          </p:cNvPr>
          <p:cNvGrpSpPr/>
          <p:nvPr/>
        </p:nvGrpSpPr>
        <p:grpSpPr>
          <a:xfrm>
            <a:off x="-244814" y="-178142"/>
            <a:ext cx="14739561" cy="7322520"/>
            <a:chOff x="0" y="0"/>
            <a:chExt cx="6775655" cy="6858000"/>
          </a:xfrm>
        </p:grpSpPr>
        <p:sp>
          <p:nvSpPr>
            <p:cNvPr id="3" name="Rectangle: Rounded Corners 2">
              <a:extLst>
                <a:ext uri="{FF2B5EF4-FFF2-40B4-BE49-F238E27FC236}">
                  <a16:creationId xmlns:a16="http://schemas.microsoft.com/office/drawing/2014/main" id="{BA72DFCA-89A0-F893-0FB2-4E20F5C4994D}"/>
                </a:ext>
              </a:extLst>
            </p:cNvPr>
            <p:cNvSpPr/>
            <p:nvPr/>
          </p:nvSpPr>
          <p:spPr>
            <a:xfrm>
              <a:off x="0" y="0"/>
              <a:ext cx="6349181" cy="6858000"/>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6867EC7-4474-506E-302A-1AB798A44A59}"/>
                </a:ext>
              </a:extLst>
            </p:cNvPr>
            <p:cNvSpPr/>
            <p:nvPr/>
          </p:nvSpPr>
          <p:spPr>
            <a:xfrm>
              <a:off x="5922707" y="494070"/>
              <a:ext cx="852948" cy="700549"/>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3423934-A4C9-7CCF-EAE1-35839E9CB41D}"/>
              </a:ext>
            </a:extLst>
          </p:cNvPr>
          <p:cNvGrpSpPr/>
          <p:nvPr/>
        </p:nvGrpSpPr>
        <p:grpSpPr>
          <a:xfrm>
            <a:off x="-1079431" y="-190917"/>
            <a:ext cx="15574178" cy="7264958"/>
            <a:chOff x="-666135" y="0"/>
            <a:chExt cx="6762135" cy="6858000"/>
          </a:xfrm>
        </p:grpSpPr>
        <p:sp>
          <p:nvSpPr>
            <p:cNvPr id="4" name="Rectangle: Rounded Corners 3">
              <a:extLst>
                <a:ext uri="{FF2B5EF4-FFF2-40B4-BE49-F238E27FC236}">
                  <a16:creationId xmlns:a16="http://schemas.microsoft.com/office/drawing/2014/main" id="{A023BD2C-02B2-366F-1EFC-DFC1289894CD}"/>
                </a:ext>
              </a:extLst>
            </p:cNvPr>
            <p:cNvSpPr/>
            <p:nvPr/>
          </p:nvSpPr>
          <p:spPr>
            <a:xfrm>
              <a:off x="-666135" y="0"/>
              <a:ext cx="6349181" cy="6858000"/>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833F056-5C24-9363-A197-5FFB7E73669D}"/>
                </a:ext>
              </a:extLst>
            </p:cNvPr>
            <p:cNvSpPr/>
            <p:nvPr/>
          </p:nvSpPr>
          <p:spPr>
            <a:xfrm>
              <a:off x="5243052" y="1428135"/>
              <a:ext cx="852948" cy="700549"/>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435BDC7-3840-A3F4-58C4-D5BF073D05FB}"/>
              </a:ext>
            </a:extLst>
          </p:cNvPr>
          <p:cNvGrpSpPr/>
          <p:nvPr/>
        </p:nvGrpSpPr>
        <p:grpSpPr>
          <a:xfrm>
            <a:off x="-1844016" y="-190917"/>
            <a:ext cx="16708331" cy="7322520"/>
            <a:chOff x="-1332270" y="0"/>
            <a:chExt cx="6775655" cy="6858000"/>
          </a:xfrm>
        </p:grpSpPr>
        <p:sp>
          <p:nvSpPr>
            <p:cNvPr id="5" name="Rectangle: Rounded Corners 4">
              <a:extLst>
                <a:ext uri="{FF2B5EF4-FFF2-40B4-BE49-F238E27FC236}">
                  <a16:creationId xmlns:a16="http://schemas.microsoft.com/office/drawing/2014/main" id="{7016D91B-1FB1-05CC-332F-B69C40613E64}"/>
                </a:ext>
              </a:extLst>
            </p:cNvPr>
            <p:cNvSpPr/>
            <p:nvPr/>
          </p:nvSpPr>
          <p:spPr>
            <a:xfrm>
              <a:off x="-1332270" y="0"/>
              <a:ext cx="6349181"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871C87-334C-6E70-3008-42853066BFFF}"/>
                </a:ext>
              </a:extLst>
            </p:cNvPr>
            <p:cNvSpPr/>
            <p:nvPr/>
          </p:nvSpPr>
          <p:spPr>
            <a:xfrm>
              <a:off x="4590437" y="2310580"/>
              <a:ext cx="852948" cy="70054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F90B70-41C9-857D-D53E-F7FF1AE88E11}"/>
              </a:ext>
            </a:extLst>
          </p:cNvPr>
          <p:cNvGrpSpPr/>
          <p:nvPr/>
        </p:nvGrpSpPr>
        <p:grpSpPr>
          <a:xfrm>
            <a:off x="-2516703" y="-248479"/>
            <a:ext cx="17623353" cy="7449379"/>
            <a:chOff x="-1998405" y="0"/>
            <a:chExt cx="6775655" cy="6858000"/>
          </a:xfrm>
        </p:grpSpPr>
        <p:sp>
          <p:nvSpPr>
            <p:cNvPr id="6" name="Rectangle: Rounded Corners 5">
              <a:extLst>
                <a:ext uri="{FF2B5EF4-FFF2-40B4-BE49-F238E27FC236}">
                  <a16:creationId xmlns:a16="http://schemas.microsoft.com/office/drawing/2014/main" id="{F996F32C-08A0-AB97-4EC6-46D484EE4DC5}"/>
                </a:ext>
              </a:extLst>
            </p:cNvPr>
            <p:cNvSpPr/>
            <p:nvPr/>
          </p:nvSpPr>
          <p:spPr>
            <a:xfrm>
              <a:off x="-1998405" y="0"/>
              <a:ext cx="6349181" cy="685800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2577979-F8F3-F711-D073-A16BD1511C6E}"/>
                </a:ext>
              </a:extLst>
            </p:cNvPr>
            <p:cNvSpPr/>
            <p:nvPr/>
          </p:nvSpPr>
          <p:spPr>
            <a:xfrm>
              <a:off x="3924302" y="3193025"/>
              <a:ext cx="852948" cy="700549"/>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DF84BDE-1E2C-B0C0-BB66-D11D2A97F13C}"/>
              </a:ext>
            </a:extLst>
          </p:cNvPr>
          <p:cNvGrpSpPr/>
          <p:nvPr/>
        </p:nvGrpSpPr>
        <p:grpSpPr>
          <a:xfrm>
            <a:off x="-3085814" y="0"/>
            <a:ext cx="6775655" cy="6858000"/>
            <a:chOff x="-2664540" y="0"/>
            <a:chExt cx="6775655" cy="6858000"/>
          </a:xfrm>
        </p:grpSpPr>
        <p:sp>
          <p:nvSpPr>
            <p:cNvPr id="7" name="Rectangle: Rounded Corners 6">
              <a:extLst>
                <a:ext uri="{FF2B5EF4-FFF2-40B4-BE49-F238E27FC236}">
                  <a16:creationId xmlns:a16="http://schemas.microsoft.com/office/drawing/2014/main" id="{82F8C95E-AB4A-82E7-610E-D82BF6894478}"/>
                </a:ext>
              </a:extLst>
            </p:cNvPr>
            <p:cNvSpPr/>
            <p:nvPr/>
          </p:nvSpPr>
          <p:spPr>
            <a:xfrm>
              <a:off x="-2664540" y="0"/>
              <a:ext cx="6349181" cy="685800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9EDCA3D-7604-D873-B358-D398A7B2DBD9}"/>
                </a:ext>
              </a:extLst>
            </p:cNvPr>
            <p:cNvSpPr/>
            <p:nvPr/>
          </p:nvSpPr>
          <p:spPr>
            <a:xfrm>
              <a:off x="3258167" y="4075470"/>
              <a:ext cx="852948" cy="70054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554983-1A8D-4EA9-3DBA-E25F4DA0DB85}"/>
              </a:ext>
            </a:extLst>
          </p:cNvPr>
          <p:cNvGrpSpPr/>
          <p:nvPr/>
        </p:nvGrpSpPr>
        <p:grpSpPr>
          <a:xfrm>
            <a:off x="-3775278" y="0"/>
            <a:ext cx="6775655" cy="6858000"/>
            <a:chOff x="-3330675" y="0"/>
            <a:chExt cx="6775655" cy="6858000"/>
          </a:xfrm>
        </p:grpSpPr>
        <p:sp>
          <p:nvSpPr>
            <p:cNvPr id="8" name="Rectangle: Rounded Corners 7">
              <a:extLst>
                <a:ext uri="{FF2B5EF4-FFF2-40B4-BE49-F238E27FC236}">
                  <a16:creationId xmlns:a16="http://schemas.microsoft.com/office/drawing/2014/main" id="{230FF783-225D-5E35-BC06-1C8BCC14DD72}"/>
                </a:ext>
              </a:extLst>
            </p:cNvPr>
            <p:cNvSpPr/>
            <p:nvPr/>
          </p:nvSpPr>
          <p:spPr>
            <a:xfrm>
              <a:off x="-3330675" y="0"/>
              <a:ext cx="6349181" cy="6858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9C2FAF8-4AB9-1BE2-2426-0463C0589876}"/>
                </a:ext>
              </a:extLst>
            </p:cNvPr>
            <p:cNvSpPr/>
            <p:nvPr/>
          </p:nvSpPr>
          <p:spPr>
            <a:xfrm>
              <a:off x="2592032" y="5024283"/>
              <a:ext cx="852948" cy="70054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602E055B-C5FA-5B80-17B6-EBE5DC92A261}"/>
              </a:ext>
            </a:extLst>
          </p:cNvPr>
          <p:cNvSpPr txBox="1"/>
          <p:nvPr/>
        </p:nvSpPr>
        <p:spPr>
          <a:xfrm>
            <a:off x="3100892" y="4148745"/>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32" name="TextBox 31">
            <a:extLst>
              <a:ext uri="{FF2B5EF4-FFF2-40B4-BE49-F238E27FC236}">
                <a16:creationId xmlns:a16="http://schemas.microsoft.com/office/drawing/2014/main" id="{FAEBD7E8-6048-42D4-B0AE-3D1AF1B384C0}"/>
              </a:ext>
            </a:extLst>
          </p:cNvPr>
          <p:cNvSpPr txBox="1"/>
          <p:nvPr/>
        </p:nvSpPr>
        <p:spPr>
          <a:xfrm>
            <a:off x="2393059" y="5097558"/>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18" name="TextBox 17">
            <a:extLst>
              <a:ext uri="{FF2B5EF4-FFF2-40B4-BE49-F238E27FC236}">
                <a16:creationId xmlns:a16="http://schemas.microsoft.com/office/drawing/2014/main" id="{4C3C141A-32D6-1716-38D5-45CC63154C1F}"/>
              </a:ext>
            </a:extLst>
          </p:cNvPr>
          <p:cNvSpPr txBox="1"/>
          <p:nvPr/>
        </p:nvSpPr>
        <p:spPr>
          <a:xfrm>
            <a:off x="10843708" y="6528816"/>
            <a:ext cx="2146151" cy="246221"/>
          </a:xfrm>
          <a:prstGeom prst="rect">
            <a:avLst/>
          </a:prstGeom>
          <a:noFill/>
        </p:spPr>
        <p:txBody>
          <a:bodyPr wrap="square" rtlCol="0">
            <a:spAutoFit/>
          </a:bodyPr>
          <a:lstStyle/>
          <a:p>
            <a:r>
              <a:rPr lang="en-US" sz="1000" dirty="0">
                <a:solidFill>
                  <a:schemeClr val="bg1"/>
                </a:solidFill>
                <a:latin typeface="Bahnschrift SemiBold" panose="020B0502040204020203" pitchFamily="34" charset="0"/>
              </a:rPr>
              <a:t>By Sunil Upadhyay</a:t>
            </a:r>
          </a:p>
        </p:txBody>
      </p:sp>
      <p:sp>
        <p:nvSpPr>
          <p:cNvPr id="36" name="Rectangle: Rounded Corners 35">
            <a:extLst>
              <a:ext uri="{FF2B5EF4-FFF2-40B4-BE49-F238E27FC236}">
                <a16:creationId xmlns:a16="http://schemas.microsoft.com/office/drawing/2014/main" id="{FE3F7624-1041-46C2-B201-757926AA068A}"/>
              </a:ext>
            </a:extLst>
          </p:cNvPr>
          <p:cNvSpPr/>
          <p:nvPr/>
        </p:nvSpPr>
        <p:spPr>
          <a:xfrm>
            <a:off x="-4428954" y="0"/>
            <a:ext cx="6349181" cy="6858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BD235D3-265E-412A-A945-19B02B2A4527}"/>
              </a:ext>
            </a:extLst>
          </p:cNvPr>
          <p:cNvSpPr/>
          <p:nvPr/>
        </p:nvSpPr>
        <p:spPr>
          <a:xfrm>
            <a:off x="1482049" y="5590866"/>
            <a:ext cx="852948" cy="70054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3435DDD-6A39-478B-81BD-0B3D1A6A9910}"/>
              </a:ext>
            </a:extLst>
          </p:cNvPr>
          <p:cNvSpPr txBox="1"/>
          <p:nvPr/>
        </p:nvSpPr>
        <p:spPr>
          <a:xfrm>
            <a:off x="1704061" y="5651556"/>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2" name="TextBox 1">
            <a:extLst>
              <a:ext uri="{FF2B5EF4-FFF2-40B4-BE49-F238E27FC236}">
                <a16:creationId xmlns:a16="http://schemas.microsoft.com/office/drawing/2014/main" id="{ACA42134-42E9-4EB4-AC9A-FC024A991BA9}"/>
              </a:ext>
            </a:extLst>
          </p:cNvPr>
          <p:cNvSpPr txBox="1"/>
          <p:nvPr/>
        </p:nvSpPr>
        <p:spPr>
          <a:xfrm>
            <a:off x="4027952" y="254537"/>
            <a:ext cx="6867684"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Run the following command to test the configuration. Replace you@example.com with your email address. Check, then, that you receive this test email</a:t>
            </a:r>
          </a:p>
        </p:txBody>
      </p:sp>
      <p:sp>
        <p:nvSpPr>
          <p:cNvPr id="39" name="TextBox 38">
            <a:extLst>
              <a:ext uri="{FF2B5EF4-FFF2-40B4-BE49-F238E27FC236}">
                <a16:creationId xmlns:a16="http://schemas.microsoft.com/office/drawing/2014/main" id="{CB1D4EEC-FC10-4C09-85CB-EF477EC2C0AC}"/>
              </a:ext>
            </a:extLst>
          </p:cNvPr>
          <p:cNvSpPr txBox="1"/>
          <p:nvPr/>
        </p:nvSpPr>
        <p:spPr>
          <a:xfrm>
            <a:off x="4143589" y="1965084"/>
            <a:ext cx="6425743"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As you can see we received the test email.</a:t>
            </a:r>
          </a:p>
        </p:txBody>
      </p:sp>
      <p:pic>
        <p:nvPicPr>
          <p:cNvPr id="12" name="Picture 11">
            <a:extLst>
              <a:ext uri="{FF2B5EF4-FFF2-40B4-BE49-F238E27FC236}">
                <a16:creationId xmlns:a16="http://schemas.microsoft.com/office/drawing/2014/main" id="{B293C958-D769-449E-AAEA-19CD4542A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602" y="1305449"/>
            <a:ext cx="8691373" cy="268144"/>
          </a:xfrm>
          <a:prstGeom prst="rect">
            <a:avLst/>
          </a:prstGeom>
        </p:spPr>
      </p:pic>
      <p:pic>
        <p:nvPicPr>
          <p:cNvPr id="29" name="Picture 28" descr="A screenshot of a computer&#10;&#10;Description automatically generated">
            <a:extLst>
              <a:ext uri="{FF2B5EF4-FFF2-40B4-BE49-F238E27FC236}">
                <a16:creationId xmlns:a16="http://schemas.microsoft.com/office/drawing/2014/main" id="{94C385F6-C2BC-4EED-B249-0E50DEA3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860" y="2448908"/>
            <a:ext cx="7644834" cy="3622285"/>
          </a:xfrm>
          <a:prstGeom prst="rect">
            <a:avLst/>
          </a:prstGeom>
        </p:spPr>
      </p:pic>
    </p:spTree>
    <p:extLst>
      <p:ext uri="{BB962C8B-B14F-4D97-AF65-F5344CB8AC3E}">
        <p14:creationId xmlns:p14="http://schemas.microsoft.com/office/powerpoint/2010/main" val="208576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6607B53-9EED-D073-5A49-3480962642C1}"/>
              </a:ext>
            </a:extLst>
          </p:cNvPr>
          <p:cNvGrpSpPr/>
          <p:nvPr/>
        </p:nvGrpSpPr>
        <p:grpSpPr>
          <a:xfrm>
            <a:off x="-244814" y="-178142"/>
            <a:ext cx="14739561" cy="7322520"/>
            <a:chOff x="0" y="0"/>
            <a:chExt cx="6775655" cy="6858000"/>
          </a:xfrm>
        </p:grpSpPr>
        <p:sp>
          <p:nvSpPr>
            <p:cNvPr id="3" name="Rectangle: Rounded Corners 2">
              <a:extLst>
                <a:ext uri="{FF2B5EF4-FFF2-40B4-BE49-F238E27FC236}">
                  <a16:creationId xmlns:a16="http://schemas.microsoft.com/office/drawing/2014/main" id="{BA72DFCA-89A0-F893-0FB2-4E20F5C4994D}"/>
                </a:ext>
              </a:extLst>
            </p:cNvPr>
            <p:cNvSpPr/>
            <p:nvPr/>
          </p:nvSpPr>
          <p:spPr>
            <a:xfrm>
              <a:off x="0" y="0"/>
              <a:ext cx="6349181" cy="6858000"/>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6867EC7-4474-506E-302A-1AB798A44A59}"/>
                </a:ext>
              </a:extLst>
            </p:cNvPr>
            <p:cNvSpPr/>
            <p:nvPr/>
          </p:nvSpPr>
          <p:spPr>
            <a:xfrm>
              <a:off x="5922707" y="494070"/>
              <a:ext cx="852948" cy="700549"/>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3423934-A4C9-7CCF-EAE1-35839E9CB41D}"/>
              </a:ext>
            </a:extLst>
          </p:cNvPr>
          <p:cNvGrpSpPr/>
          <p:nvPr/>
        </p:nvGrpSpPr>
        <p:grpSpPr>
          <a:xfrm>
            <a:off x="-1079431" y="-190917"/>
            <a:ext cx="15574178" cy="7264958"/>
            <a:chOff x="-666135" y="0"/>
            <a:chExt cx="6762135" cy="6858000"/>
          </a:xfrm>
        </p:grpSpPr>
        <p:sp>
          <p:nvSpPr>
            <p:cNvPr id="4" name="Rectangle: Rounded Corners 3">
              <a:extLst>
                <a:ext uri="{FF2B5EF4-FFF2-40B4-BE49-F238E27FC236}">
                  <a16:creationId xmlns:a16="http://schemas.microsoft.com/office/drawing/2014/main" id="{A023BD2C-02B2-366F-1EFC-DFC1289894CD}"/>
                </a:ext>
              </a:extLst>
            </p:cNvPr>
            <p:cNvSpPr/>
            <p:nvPr/>
          </p:nvSpPr>
          <p:spPr>
            <a:xfrm>
              <a:off x="-666135" y="0"/>
              <a:ext cx="6349181" cy="6858000"/>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833F056-5C24-9363-A197-5FFB7E73669D}"/>
                </a:ext>
              </a:extLst>
            </p:cNvPr>
            <p:cNvSpPr/>
            <p:nvPr/>
          </p:nvSpPr>
          <p:spPr>
            <a:xfrm>
              <a:off x="5243052" y="1428135"/>
              <a:ext cx="852948" cy="700549"/>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435BDC7-3840-A3F4-58C4-D5BF073D05FB}"/>
              </a:ext>
            </a:extLst>
          </p:cNvPr>
          <p:cNvGrpSpPr/>
          <p:nvPr/>
        </p:nvGrpSpPr>
        <p:grpSpPr>
          <a:xfrm>
            <a:off x="-1844016" y="-190917"/>
            <a:ext cx="16708331" cy="7322520"/>
            <a:chOff x="-1332270" y="0"/>
            <a:chExt cx="6775655" cy="6858000"/>
          </a:xfrm>
        </p:grpSpPr>
        <p:sp>
          <p:nvSpPr>
            <p:cNvPr id="5" name="Rectangle: Rounded Corners 4">
              <a:extLst>
                <a:ext uri="{FF2B5EF4-FFF2-40B4-BE49-F238E27FC236}">
                  <a16:creationId xmlns:a16="http://schemas.microsoft.com/office/drawing/2014/main" id="{7016D91B-1FB1-05CC-332F-B69C40613E64}"/>
                </a:ext>
              </a:extLst>
            </p:cNvPr>
            <p:cNvSpPr/>
            <p:nvPr/>
          </p:nvSpPr>
          <p:spPr>
            <a:xfrm>
              <a:off x="-1332270" y="0"/>
              <a:ext cx="6349181"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871C87-334C-6E70-3008-42853066BFFF}"/>
                </a:ext>
              </a:extLst>
            </p:cNvPr>
            <p:cNvSpPr/>
            <p:nvPr/>
          </p:nvSpPr>
          <p:spPr>
            <a:xfrm>
              <a:off x="4590437" y="2310580"/>
              <a:ext cx="852948" cy="70054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F90B70-41C9-857D-D53E-F7FF1AE88E11}"/>
              </a:ext>
            </a:extLst>
          </p:cNvPr>
          <p:cNvGrpSpPr/>
          <p:nvPr/>
        </p:nvGrpSpPr>
        <p:grpSpPr>
          <a:xfrm>
            <a:off x="-2516703" y="-248479"/>
            <a:ext cx="17623353" cy="7449379"/>
            <a:chOff x="-1998405" y="0"/>
            <a:chExt cx="6775655" cy="6858000"/>
          </a:xfrm>
        </p:grpSpPr>
        <p:sp>
          <p:nvSpPr>
            <p:cNvPr id="6" name="Rectangle: Rounded Corners 5">
              <a:extLst>
                <a:ext uri="{FF2B5EF4-FFF2-40B4-BE49-F238E27FC236}">
                  <a16:creationId xmlns:a16="http://schemas.microsoft.com/office/drawing/2014/main" id="{F996F32C-08A0-AB97-4EC6-46D484EE4DC5}"/>
                </a:ext>
              </a:extLst>
            </p:cNvPr>
            <p:cNvSpPr/>
            <p:nvPr/>
          </p:nvSpPr>
          <p:spPr>
            <a:xfrm>
              <a:off x="-1998405" y="0"/>
              <a:ext cx="6349181" cy="685800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2577979-F8F3-F711-D073-A16BD1511C6E}"/>
                </a:ext>
              </a:extLst>
            </p:cNvPr>
            <p:cNvSpPr/>
            <p:nvPr/>
          </p:nvSpPr>
          <p:spPr>
            <a:xfrm>
              <a:off x="3924302" y="3193025"/>
              <a:ext cx="852948" cy="700549"/>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DF84BDE-1E2C-B0C0-BB66-D11D2A97F13C}"/>
              </a:ext>
            </a:extLst>
          </p:cNvPr>
          <p:cNvGrpSpPr/>
          <p:nvPr/>
        </p:nvGrpSpPr>
        <p:grpSpPr>
          <a:xfrm>
            <a:off x="-3085814" y="-234664"/>
            <a:ext cx="18630614" cy="7519384"/>
            <a:chOff x="-2664540" y="0"/>
            <a:chExt cx="6775655" cy="6858000"/>
          </a:xfrm>
        </p:grpSpPr>
        <p:sp>
          <p:nvSpPr>
            <p:cNvPr id="7" name="Rectangle: Rounded Corners 6">
              <a:extLst>
                <a:ext uri="{FF2B5EF4-FFF2-40B4-BE49-F238E27FC236}">
                  <a16:creationId xmlns:a16="http://schemas.microsoft.com/office/drawing/2014/main" id="{82F8C95E-AB4A-82E7-610E-D82BF6894478}"/>
                </a:ext>
              </a:extLst>
            </p:cNvPr>
            <p:cNvSpPr/>
            <p:nvPr/>
          </p:nvSpPr>
          <p:spPr>
            <a:xfrm>
              <a:off x="-2664540" y="0"/>
              <a:ext cx="6349181" cy="685800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9EDCA3D-7604-D873-B358-D398A7B2DBD9}"/>
                </a:ext>
              </a:extLst>
            </p:cNvPr>
            <p:cNvSpPr/>
            <p:nvPr/>
          </p:nvSpPr>
          <p:spPr>
            <a:xfrm>
              <a:off x="3258167" y="4075470"/>
              <a:ext cx="852948" cy="70054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554983-1A8D-4EA9-3DBA-E25F4DA0DB85}"/>
              </a:ext>
            </a:extLst>
          </p:cNvPr>
          <p:cNvGrpSpPr/>
          <p:nvPr/>
        </p:nvGrpSpPr>
        <p:grpSpPr>
          <a:xfrm>
            <a:off x="-3775278" y="0"/>
            <a:ext cx="6775655" cy="6858000"/>
            <a:chOff x="-3330675" y="0"/>
            <a:chExt cx="6775655" cy="6858000"/>
          </a:xfrm>
        </p:grpSpPr>
        <p:sp>
          <p:nvSpPr>
            <p:cNvPr id="8" name="Rectangle: Rounded Corners 7">
              <a:extLst>
                <a:ext uri="{FF2B5EF4-FFF2-40B4-BE49-F238E27FC236}">
                  <a16:creationId xmlns:a16="http://schemas.microsoft.com/office/drawing/2014/main" id="{230FF783-225D-5E35-BC06-1C8BCC14DD72}"/>
                </a:ext>
              </a:extLst>
            </p:cNvPr>
            <p:cNvSpPr/>
            <p:nvPr/>
          </p:nvSpPr>
          <p:spPr>
            <a:xfrm>
              <a:off x="-3330675" y="0"/>
              <a:ext cx="6349181" cy="6858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9C2FAF8-4AB9-1BE2-2426-0463C0589876}"/>
                </a:ext>
              </a:extLst>
            </p:cNvPr>
            <p:cNvSpPr/>
            <p:nvPr/>
          </p:nvSpPr>
          <p:spPr>
            <a:xfrm>
              <a:off x="2592032" y="5024283"/>
              <a:ext cx="852948" cy="70054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FAEBD7E8-6048-42D4-B0AE-3D1AF1B384C0}"/>
              </a:ext>
            </a:extLst>
          </p:cNvPr>
          <p:cNvSpPr txBox="1"/>
          <p:nvPr/>
        </p:nvSpPr>
        <p:spPr>
          <a:xfrm>
            <a:off x="2393059" y="5097558"/>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18" name="TextBox 17">
            <a:extLst>
              <a:ext uri="{FF2B5EF4-FFF2-40B4-BE49-F238E27FC236}">
                <a16:creationId xmlns:a16="http://schemas.microsoft.com/office/drawing/2014/main" id="{4C3C141A-32D6-1716-38D5-45CC63154C1F}"/>
              </a:ext>
            </a:extLst>
          </p:cNvPr>
          <p:cNvSpPr txBox="1"/>
          <p:nvPr/>
        </p:nvSpPr>
        <p:spPr>
          <a:xfrm>
            <a:off x="10843708" y="6528816"/>
            <a:ext cx="2146151" cy="246221"/>
          </a:xfrm>
          <a:prstGeom prst="rect">
            <a:avLst/>
          </a:prstGeom>
          <a:noFill/>
        </p:spPr>
        <p:txBody>
          <a:bodyPr wrap="square" rtlCol="0">
            <a:spAutoFit/>
          </a:bodyPr>
          <a:lstStyle/>
          <a:p>
            <a:r>
              <a:rPr lang="en-US" sz="1000" dirty="0">
                <a:solidFill>
                  <a:schemeClr val="bg1"/>
                </a:solidFill>
                <a:latin typeface="Bahnschrift SemiBold" panose="020B0502040204020203" pitchFamily="34" charset="0"/>
              </a:rPr>
              <a:t>By Sunil Upadhyay</a:t>
            </a:r>
          </a:p>
        </p:txBody>
      </p:sp>
      <p:sp>
        <p:nvSpPr>
          <p:cNvPr id="36" name="Rectangle: Rounded Corners 35">
            <a:extLst>
              <a:ext uri="{FF2B5EF4-FFF2-40B4-BE49-F238E27FC236}">
                <a16:creationId xmlns:a16="http://schemas.microsoft.com/office/drawing/2014/main" id="{FE3F7624-1041-46C2-B201-757926AA068A}"/>
              </a:ext>
            </a:extLst>
          </p:cNvPr>
          <p:cNvSpPr/>
          <p:nvPr/>
        </p:nvSpPr>
        <p:spPr>
          <a:xfrm>
            <a:off x="-4428954" y="0"/>
            <a:ext cx="6349181" cy="6858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BD235D3-265E-412A-A945-19B02B2A4527}"/>
              </a:ext>
            </a:extLst>
          </p:cNvPr>
          <p:cNvSpPr/>
          <p:nvPr/>
        </p:nvSpPr>
        <p:spPr>
          <a:xfrm>
            <a:off x="1482049" y="5590866"/>
            <a:ext cx="852948" cy="70054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3435DDD-6A39-478B-81BD-0B3D1A6A9910}"/>
              </a:ext>
            </a:extLst>
          </p:cNvPr>
          <p:cNvSpPr txBox="1"/>
          <p:nvPr/>
        </p:nvSpPr>
        <p:spPr>
          <a:xfrm>
            <a:off x="1704061" y="5651556"/>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2" name="TextBox 1">
            <a:extLst>
              <a:ext uri="{FF2B5EF4-FFF2-40B4-BE49-F238E27FC236}">
                <a16:creationId xmlns:a16="http://schemas.microsoft.com/office/drawing/2014/main" id="{ACA42134-42E9-4EB4-AC9A-FC024A991BA9}"/>
              </a:ext>
            </a:extLst>
          </p:cNvPr>
          <p:cNvSpPr txBox="1"/>
          <p:nvPr/>
        </p:nvSpPr>
        <p:spPr>
          <a:xfrm>
            <a:off x="3000376" y="302171"/>
            <a:ext cx="9191624"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Open the </a:t>
            </a:r>
            <a:r>
              <a:rPr lang="en-US" sz="1600" b="0" i="0" dirty="0" err="1">
                <a:solidFill>
                  <a:schemeClr val="bg1"/>
                </a:solidFill>
                <a:effectLst/>
                <a:latin typeface="Aharoni" panose="02010803020104030203" pitchFamily="2" charset="-79"/>
                <a:cs typeface="Aharoni" panose="02010803020104030203" pitchFamily="2" charset="-79"/>
              </a:rPr>
              <a:t>ossec</a:t>
            </a:r>
            <a:r>
              <a:rPr lang="en-US" sz="1600" b="0" i="0" dirty="0">
                <a:solidFill>
                  <a:schemeClr val="bg1"/>
                </a:solidFill>
                <a:effectLst/>
                <a:latin typeface="Aharoni" panose="02010803020104030203" pitchFamily="2" charset="-79"/>
                <a:cs typeface="Aharoni" panose="02010803020104030203" pitchFamily="2" charset="-79"/>
              </a:rPr>
              <a:t> config file and find the </a:t>
            </a:r>
            <a:r>
              <a:rPr lang="en-US" sz="1600" b="0" i="0" dirty="0" err="1">
                <a:solidFill>
                  <a:schemeClr val="bg1"/>
                </a:solidFill>
                <a:effectLst/>
                <a:latin typeface="Aharoni" panose="02010803020104030203" pitchFamily="2" charset="-79"/>
                <a:cs typeface="Aharoni" panose="02010803020104030203" pitchFamily="2" charset="-79"/>
              </a:rPr>
              <a:t>gloable</a:t>
            </a:r>
            <a:r>
              <a:rPr lang="en-US" sz="1600" b="0" i="0" dirty="0">
                <a:solidFill>
                  <a:schemeClr val="bg1"/>
                </a:solidFill>
                <a:effectLst/>
                <a:latin typeface="Aharoni" panose="02010803020104030203" pitchFamily="2" charset="-79"/>
                <a:cs typeface="Aharoni" panose="02010803020104030203" pitchFamily="2" charset="-79"/>
              </a:rPr>
              <a:t> configuration and edit as shown in picture below. (replace emails and smtp server with yours).</a:t>
            </a:r>
          </a:p>
        </p:txBody>
      </p:sp>
      <p:sp>
        <p:nvSpPr>
          <p:cNvPr id="39" name="TextBox 38">
            <a:extLst>
              <a:ext uri="{FF2B5EF4-FFF2-40B4-BE49-F238E27FC236}">
                <a16:creationId xmlns:a16="http://schemas.microsoft.com/office/drawing/2014/main" id="{CB1D4EEC-FC10-4C09-85CB-EF477EC2C0AC}"/>
              </a:ext>
            </a:extLst>
          </p:cNvPr>
          <p:cNvSpPr txBox="1"/>
          <p:nvPr/>
        </p:nvSpPr>
        <p:spPr>
          <a:xfrm>
            <a:off x="3246590" y="3642292"/>
            <a:ext cx="767633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Let’s go ahead and restart the </a:t>
            </a:r>
            <a:r>
              <a:rPr lang="en-US" sz="1600" b="0" i="0" dirty="0" err="1">
                <a:solidFill>
                  <a:schemeClr val="bg1"/>
                </a:solidFill>
                <a:effectLst/>
                <a:latin typeface="Aharoni" panose="02010803020104030203" pitchFamily="2" charset="-79"/>
                <a:cs typeface="Aharoni" panose="02010803020104030203" pitchFamily="2" charset="-79"/>
              </a:rPr>
              <a:t>wazuh</a:t>
            </a:r>
            <a:r>
              <a:rPr lang="en-US" sz="1600" b="0" i="0" dirty="0">
                <a:solidFill>
                  <a:schemeClr val="bg1"/>
                </a:solidFill>
                <a:effectLst/>
                <a:latin typeface="Aharoni" panose="02010803020104030203" pitchFamily="2" charset="-79"/>
                <a:cs typeface="Aharoni" panose="02010803020104030203" pitchFamily="2" charset="-79"/>
              </a:rPr>
              <a:t> manager and see the status.</a:t>
            </a:r>
          </a:p>
        </p:txBody>
      </p:sp>
      <p:pic>
        <p:nvPicPr>
          <p:cNvPr id="11" name="Picture 10" descr="A computer screen with white text&#10;&#10;Description automatically generated">
            <a:extLst>
              <a:ext uri="{FF2B5EF4-FFF2-40B4-BE49-F238E27FC236}">
                <a16:creationId xmlns:a16="http://schemas.microsoft.com/office/drawing/2014/main" id="{0C0BFCC3-3E99-4351-AE33-3234C62BA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325" y="946055"/>
            <a:ext cx="5316252" cy="2525438"/>
          </a:xfrm>
          <a:prstGeom prst="rect">
            <a:avLst/>
          </a:prstGeom>
        </p:spPr>
      </p:pic>
      <p:pic>
        <p:nvPicPr>
          <p:cNvPr id="27" name="Picture 26" descr="A screen shot of a computer&#10;&#10;Description automatically generated">
            <a:extLst>
              <a:ext uri="{FF2B5EF4-FFF2-40B4-BE49-F238E27FC236}">
                <a16:creationId xmlns:a16="http://schemas.microsoft.com/office/drawing/2014/main" id="{0AC1D545-C1EF-4ABB-8126-DF90E9A40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518" y="4134481"/>
            <a:ext cx="6434051" cy="2240700"/>
          </a:xfrm>
          <a:prstGeom prst="rect">
            <a:avLst/>
          </a:prstGeom>
        </p:spPr>
      </p:pic>
    </p:spTree>
    <p:extLst>
      <p:ext uri="{BB962C8B-B14F-4D97-AF65-F5344CB8AC3E}">
        <p14:creationId xmlns:p14="http://schemas.microsoft.com/office/powerpoint/2010/main" val="287304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6607B53-9EED-D073-5A49-3480962642C1}"/>
              </a:ext>
            </a:extLst>
          </p:cNvPr>
          <p:cNvGrpSpPr/>
          <p:nvPr/>
        </p:nvGrpSpPr>
        <p:grpSpPr>
          <a:xfrm>
            <a:off x="-244814" y="-178142"/>
            <a:ext cx="14739561" cy="7322520"/>
            <a:chOff x="0" y="0"/>
            <a:chExt cx="6775655" cy="6858000"/>
          </a:xfrm>
        </p:grpSpPr>
        <p:sp>
          <p:nvSpPr>
            <p:cNvPr id="3" name="Rectangle: Rounded Corners 2">
              <a:extLst>
                <a:ext uri="{FF2B5EF4-FFF2-40B4-BE49-F238E27FC236}">
                  <a16:creationId xmlns:a16="http://schemas.microsoft.com/office/drawing/2014/main" id="{BA72DFCA-89A0-F893-0FB2-4E20F5C4994D}"/>
                </a:ext>
              </a:extLst>
            </p:cNvPr>
            <p:cNvSpPr/>
            <p:nvPr/>
          </p:nvSpPr>
          <p:spPr>
            <a:xfrm>
              <a:off x="0" y="0"/>
              <a:ext cx="6349181" cy="6858000"/>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6867EC7-4474-506E-302A-1AB798A44A59}"/>
                </a:ext>
              </a:extLst>
            </p:cNvPr>
            <p:cNvSpPr/>
            <p:nvPr/>
          </p:nvSpPr>
          <p:spPr>
            <a:xfrm>
              <a:off x="5922707" y="494070"/>
              <a:ext cx="852948" cy="700549"/>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3423934-A4C9-7CCF-EAE1-35839E9CB41D}"/>
              </a:ext>
            </a:extLst>
          </p:cNvPr>
          <p:cNvGrpSpPr/>
          <p:nvPr/>
        </p:nvGrpSpPr>
        <p:grpSpPr>
          <a:xfrm>
            <a:off x="-1079431" y="-190917"/>
            <a:ext cx="15574178" cy="7264958"/>
            <a:chOff x="-666135" y="0"/>
            <a:chExt cx="6762135" cy="6858000"/>
          </a:xfrm>
        </p:grpSpPr>
        <p:sp>
          <p:nvSpPr>
            <p:cNvPr id="4" name="Rectangle: Rounded Corners 3">
              <a:extLst>
                <a:ext uri="{FF2B5EF4-FFF2-40B4-BE49-F238E27FC236}">
                  <a16:creationId xmlns:a16="http://schemas.microsoft.com/office/drawing/2014/main" id="{A023BD2C-02B2-366F-1EFC-DFC1289894CD}"/>
                </a:ext>
              </a:extLst>
            </p:cNvPr>
            <p:cNvSpPr/>
            <p:nvPr/>
          </p:nvSpPr>
          <p:spPr>
            <a:xfrm>
              <a:off x="-666135" y="0"/>
              <a:ext cx="6349181" cy="6858000"/>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833F056-5C24-9363-A197-5FFB7E73669D}"/>
                </a:ext>
              </a:extLst>
            </p:cNvPr>
            <p:cNvSpPr/>
            <p:nvPr/>
          </p:nvSpPr>
          <p:spPr>
            <a:xfrm>
              <a:off x="5243052" y="1428135"/>
              <a:ext cx="852948" cy="700549"/>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435BDC7-3840-A3F4-58C4-D5BF073D05FB}"/>
              </a:ext>
            </a:extLst>
          </p:cNvPr>
          <p:cNvGrpSpPr/>
          <p:nvPr/>
        </p:nvGrpSpPr>
        <p:grpSpPr>
          <a:xfrm>
            <a:off x="-1844016" y="-190917"/>
            <a:ext cx="16708331" cy="7322520"/>
            <a:chOff x="-1332270" y="0"/>
            <a:chExt cx="6775655" cy="6858000"/>
          </a:xfrm>
        </p:grpSpPr>
        <p:sp>
          <p:nvSpPr>
            <p:cNvPr id="5" name="Rectangle: Rounded Corners 4">
              <a:extLst>
                <a:ext uri="{FF2B5EF4-FFF2-40B4-BE49-F238E27FC236}">
                  <a16:creationId xmlns:a16="http://schemas.microsoft.com/office/drawing/2014/main" id="{7016D91B-1FB1-05CC-332F-B69C40613E64}"/>
                </a:ext>
              </a:extLst>
            </p:cNvPr>
            <p:cNvSpPr/>
            <p:nvPr/>
          </p:nvSpPr>
          <p:spPr>
            <a:xfrm>
              <a:off x="-1332270" y="0"/>
              <a:ext cx="6349181"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871C87-334C-6E70-3008-42853066BFFF}"/>
                </a:ext>
              </a:extLst>
            </p:cNvPr>
            <p:cNvSpPr/>
            <p:nvPr/>
          </p:nvSpPr>
          <p:spPr>
            <a:xfrm>
              <a:off x="4590437" y="2310580"/>
              <a:ext cx="852948" cy="70054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F90B70-41C9-857D-D53E-F7FF1AE88E11}"/>
              </a:ext>
            </a:extLst>
          </p:cNvPr>
          <p:cNvGrpSpPr/>
          <p:nvPr/>
        </p:nvGrpSpPr>
        <p:grpSpPr>
          <a:xfrm>
            <a:off x="-2516703" y="-248479"/>
            <a:ext cx="17623353" cy="7449379"/>
            <a:chOff x="-1998405" y="0"/>
            <a:chExt cx="6775655" cy="6858000"/>
          </a:xfrm>
        </p:grpSpPr>
        <p:sp>
          <p:nvSpPr>
            <p:cNvPr id="6" name="Rectangle: Rounded Corners 5">
              <a:extLst>
                <a:ext uri="{FF2B5EF4-FFF2-40B4-BE49-F238E27FC236}">
                  <a16:creationId xmlns:a16="http://schemas.microsoft.com/office/drawing/2014/main" id="{F996F32C-08A0-AB97-4EC6-46D484EE4DC5}"/>
                </a:ext>
              </a:extLst>
            </p:cNvPr>
            <p:cNvSpPr/>
            <p:nvPr/>
          </p:nvSpPr>
          <p:spPr>
            <a:xfrm>
              <a:off x="-1998405" y="0"/>
              <a:ext cx="6349181" cy="685800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2577979-F8F3-F711-D073-A16BD1511C6E}"/>
                </a:ext>
              </a:extLst>
            </p:cNvPr>
            <p:cNvSpPr/>
            <p:nvPr/>
          </p:nvSpPr>
          <p:spPr>
            <a:xfrm>
              <a:off x="3924302" y="3193025"/>
              <a:ext cx="852948" cy="700549"/>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DF84BDE-1E2C-B0C0-BB66-D11D2A97F13C}"/>
              </a:ext>
            </a:extLst>
          </p:cNvPr>
          <p:cNvGrpSpPr/>
          <p:nvPr/>
        </p:nvGrpSpPr>
        <p:grpSpPr>
          <a:xfrm>
            <a:off x="-3085814" y="-234664"/>
            <a:ext cx="18630614" cy="7519384"/>
            <a:chOff x="-2664540" y="0"/>
            <a:chExt cx="6775655" cy="6858000"/>
          </a:xfrm>
        </p:grpSpPr>
        <p:sp>
          <p:nvSpPr>
            <p:cNvPr id="7" name="Rectangle: Rounded Corners 6">
              <a:extLst>
                <a:ext uri="{FF2B5EF4-FFF2-40B4-BE49-F238E27FC236}">
                  <a16:creationId xmlns:a16="http://schemas.microsoft.com/office/drawing/2014/main" id="{82F8C95E-AB4A-82E7-610E-D82BF6894478}"/>
                </a:ext>
              </a:extLst>
            </p:cNvPr>
            <p:cNvSpPr/>
            <p:nvPr/>
          </p:nvSpPr>
          <p:spPr>
            <a:xfrm>
              <a:off x="-2664540" y="0"/>
              <a:ext cx="6349181" cy="685800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9EDCA3D-7604-D873-B358-D398A7B2DBD9}"/>
                </a:ext>
              </a:extLst>
            </p:cNvPr>
            <p:cNvSpPr/>
            <p:nvPr/>
          </p:nvSpPr>
          <p:spPr>
            <a:xfrm>
              <a:off x="3258167" y="4075470"/>
              <a:ext cx="852948" cy="70054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554983-1A8D-4EA9-3DBA-E25F4DA0DB85}"/>
              </a:ext>
            </a:extLst>
          </p:cNvPr>
          <p:cNvGrpSpPr/>
          <p:nvPr/>
        </p:nvGrpSpPr>
        <p:grpSpPr>
          <a:xfrm>
            <a:off x="-3775279" y="-332299"/>
            <a:ext cx="19880517" cy="7765486"/>
            <a:chOff x="-3330675" y="0"/>
            <a:chExt cx="6775655" cy="6858000"/>
          </a:xfrm>
        </p:grpSpPr>
        <p:sp>
          <p:nvSpPr>
            <p:cNvPr id="8" name="Rectangle: Rounded Corners 7">
              <a:extLst>
                <a:ext uri="{FF2B5EF4-FFF2-40B4-BE49-F238E27FC236}">
                  <a16:creationId xmlns:a16="http://schemas.microsoft.com/office/drawing/2014/main" id="{230FF783-225D-5E35-BC06-1C8BCC14DD72}"/>
                </a:ext>
              </a:extLst>
            </p:cNvPr>
            <p:cNvSpPr/>
            <p:nvPr/>
          </p:nvSpPr>
          <p:spPr>
            <a:xfrm>
              <a:off x="-3330675" y="0"/>
              <a:ext cx="6349181" cy="6858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9C2FAF8-4AB9-1BE2-2426-0463C0589876}"/>
                </a:ext>
              </a:extLst>
            </p:cNvPr>
            <p:cNvSpPr/>
            <p:nvPr/>
          </p:nvSpPr>
          <p:spPr>
            <a:xfrm>
              <a:off x="2592032" y="5024283"/>
              <a:ext cx="852948" cy="70054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4C3C141A-32D6-1716-38D5-45CC63154C1F}"/>
              </a:ext>
            </a:extLst>
          </p:cNvPr>
          <p:cNvSpPr txBox="1"/>
          <p:nvPr/>
        </p:nvSpPr>
        <p:spPr>
          <a:xfrm>
            <a:off x="10843708" y="6528816"/>
            <a:ext cx="2146151" cy="246221"/>
          </a:xfrm>
          <a:prstGeom prst="rect">
            <a:avLst/>
          </a:prstGeom>
          <a:noFill/>
        </p:spPr>
        <p:txBody>
          <a:bodyPr wrap="square" rtlCol="0">
            <a:spAutoFit/>
          </a:bodyPr>
          <a:lstStyle/>
          <a:p>
            <a:r>
              <a:rPr lang="en-US" sz="1000" dirty="0">
                <a:solidFill>
                  <a:schemeClr val="bg1"/>
                </a:solidFill>
                <a:latin typeface="Bahnschrift SemiBold" panose="020B0502040204020203" pitchFamily="34" charset="0"/>
              </a:rPr>
              <a:t>By Sunil Upadhyay</a:t>
            </a:r>
          </a:p>
        </p:txBody>
      </p:sp>
      <p:sp>
        <p:nvSpPr>
          <p:cNvPr id="36" name="Rectangle: Rounded Corners 35">
            <a:extLst>
              <a:ext uri="{FF2B5EF4-FFF2-40B4-BE49-F238E27FC236}">
                <a16:creationId xmlns:a16="http://schemas.microsoft.com/office/drawing/2014/main" id="{FE3F7624-1041-46C2-B201-757926AA068A}"/>
              </a:ext>
            </a:extLst>
          </p:cNvPr>
          <p:cNvSpPr/>
          <p:nvPr/>
        </p:nvSpPr>
        <p:spPr>
          <a:xfrm>
            <a:off x="-4428954" y="0"/>
            <a:ext cx="6349181" cy="6858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BD235D3-265E-412A-A945-19B02B2A4527}"/>
              </a:ext>
            </a:extLst>
          </p:cNvPr>
          <p:cNvSpPr/>
          <p:nvPr/>
        </p:nvSpPr>
        <p:spPr>
          <a:xfrm>
            <a:off x="1482049" y="5590866"/>
            <a:ext cx="852948" cy="70054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3435DDD-6A39-478B-81BD-0B3D1A6A9910}"/>
              </a:ext>
            </a:extLst>
          </p:cNvPr>
          <p:cNvSpPr txBox="1"/>
          <p:nvPr/>
        </p:nvSpPr>
        <p:spPr>
          <a:xfrm>
            <a:off x="1704061" y="5651556"/>
            <a:ext cx="728816" cy="553998"/>
          </a:xfrm>
          <a:prstGeom prst="rect">
            <a:avLst/>
          </a:prstGeom>
          <a:noFill/>
        </p:spPr>
        <p:txBody>
          <a:bodyPr wrap="square" rtlCol="0">
            <a:spAutoFit/>
          </a:bodyPr>
          <a:lstStyle/>
          <a:p>
            <a:r>
              <a:rPr lang="en-US" sz="3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2" name="TextBox 1">
            <a:extLst>
              <a:ext uri="{FF2B5EF4-FFF2-40B4-BE49-F238E27FC236}">
                <a16:creationId xmlns:a16="http://schemas.microsoft.com/office/drawing/2014/main" id="{ACA42134-42E9-4EB4-AC9A-FC024A991BA9}"/>
              </a:ext>
            </a:extLst>
          </p:cNvPr>
          <p:cNvSpPr txBox="1"/>
          <p:nvPr/>
        </p:nvSpPr>
        <p:spPr>
          <a:xfrm>
            <a:off x="3000376" y="302171"/>
            <a:ext cx="9191624"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Now let‘s go to the </a:t>
            </a:r>
            <a:r>
              <a:rPr lang="en-US" sz="1600" b="0" i="0" dirty="0" err="1">
                <a:solidFill>
                  <a:schemeClr val="bg1"/>
                </a:solidFill>
                <a:effectLst/>
                <a:latin typeface="Aharoni" panose="02010803020104030203" pitchFamily="2" charset="-79"/>
                <a:cs typeface="Aharoni" panose="02010803020104030203" pitchFamily="2" charset="-79"/>
              </a:rPr>
              <a:t>wazuh</a:t>
            </a:r>
            <a:r>
              <a:rPr lang="en-US" sz="1600" b="0" i="0" dirty="0">
                <a:solidFill>
                  <a:schemeClr val="bg1"/>
                </a:solidFill>
                <a:effectLst/>
                <a:latin typeface="Aharoni" panose="02010803020104030203" pitchFamily="2" charset="-79"/>
                <a:cs typeface="Aharoni" panose="02010803020104030203" pitchFamily="2" charset="-79"/>
              </a:rPr>
              <a:t> dashboard and in the security events and wait for the new events get‘s triggered.</a:t>
            </a:r>
          </a:p>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You can see there is </a:t>
            </a:r>
            <a:r>
              <a:rPr lang="en-US" sz="1600" b="0" i="0" dirty="0" err="1">
                <a:solidFill>
                  <a:schemeClr val="bg1"/>
                </a:solidFill>
                <a:effectLst/>
                <a:latin typeface="Aharoni" panose="02010803020104030203" pitchFamily="2" charset="-79"/>
                <a:cs typeface="Aharoni" panose="02010803020104030203" pitchFamily="2" charset="-79"/>
              </a:rPr>
              <a:t>en</a:t>
            </a:r>
            <a:r>
              <a:rPr lang="en-US" sz="1600" b="0" i="0" dirty="0">
                <a:solidFill>
                  <a:schemeClr val="bg1"/>
                </a:solidFill>
                <a:effectLst/>
                <a:latin typeface="Aharoni" panose="02010803020104030203" pitchFamily="2" charset="-79"/>
                <a:cs typeface="Aharoni" panose="02010803020104030203" pitchFamily="2" charset="-79"/>
              </a:rPr>
              <a:t> event which is our vulnerability detector at the rule level of 10 (First event)</a:t>
            </a:r>
          </a:p>
        </p:txBody>
      </p:sp>
      <p:pic>
        <p:nvPicPr>
          <p:cNvPr id="12" name="Picture 11" descr="A screenshot of a computer&#10;&#10;Description automatically generated">
            <a:extLst>
              <a:ext uri="{FF2B5EF4-FFF2-40B4-BE49-F238E27FC236}">
                <a16:creationId xmlns:a16="http://schemas.microsoft.com/office/drawing/2014/main" id="{5118C18E-FB49-4458-87A7-D9F26D095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217" y="1859702"/>
            <a:ext cx="8129055" cy="3915262"/>
          </a:xfrm>
          <a:prstGeom prst="rect">
            <a:avLst/>
          </a:prstGeom>
        </p:spPr>
      </p:pic>
    </p:spTree>
    <p:extLst>
      <p:ext uri="{BB962C8B-B14F-4D97-AF65-F5344CB8AC3E}">
        <p14:creationId xmlns:p14="http://schemas.microsoft.com/office/powerpoint/2010/main" val="1126585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6607B53-9EED-D073-5A49-3480962642C1}"/>
              </a:ext>
            </a:extLst>
          </p:cNvPr>
          <p:cNvGrpSpPr/>
          <p:nvPr/>
        </p:nvGrpSpPr>
        <p:grpSpPr>
          <a:xfrm>
            <a:off x="-244814" y="-178142"/>
            <a:ext cx="14739561" cy="7322520"/>
            <a:chOff x="0" y="0"/>
            <a:chExt cx="6775655" cy="6858000"/>
          </a:xfrm>
        </p:grpSpPr>
        <p:sp>
          <p:nvSpPr>
            <p:cNvPr id="3" name="Rectangle: Rounded Corners 2">
              <a:extLst>
                <a:ext uri="{FF2B5EF4-FFF2-40B4-BE49-F238E27FC236}">
                  <a16:creationId xmlns:a16="http://schemas.microsoft.com/office/drawing/2014/main" id="{BA72DFCA-89A0-F893-0FB2-4E20F5C4994D}"/>
                </a:ext>
              </a:extLst>
            </p:cNvPr>
            <p:cNvSpPr/>
            <p:nvPr/>
          </p:nvSpPr>
          <p:spPr>
            <a:xfrm>
              <a:off x="0" y="0"/>
              <a:ext cx="6349181" cy="6858000"/>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6867EC7-4474-506E-302A-1AB798A44A59}"/>
                </a:ext>
              </a:extLst>
            </p:cNvPr>
            <p:cNvSpPr/>
            <p:nvPr/>
          </p:nvSpPr>
          <p:spPr>
            <a:xfrm>
              <a:off x="5922707" y="494070"/>
              <a:ext cx="852948" cy="700549"/>
            </a:xfrm>
            <a:prstGeom prst="round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3423934-A4C9-7CCF-EAE1-35839E9CB41D}"/>
              </a:ext>
            </a:extLst>
          </p:cNvPr>
          <p:cNvGrpSpPr/>
          <p:nvPr/>
        </p:nvGrpSpPr>
        <p:grpSpPr>
          <a:xfrm>
            <a:off x="-1079431" y="-190917"/>
            <a:ext cx="15574178" cy="7264958"/>
            <a:chOff x="-666135" y="0"/>
            <a:chExt cx="6762135" cy="6858000"/>
          </a:xfrm>
        </p:grpSpPr>
        <p:sp>
          <p:nvSpPr>
            <p:cNvPr id="4" name="Rectangle: Rounded Corners 3">
              <a:extLst>
                <a:ext uri="{FF2B5EF4-FFF2-40B4-BE49-F238E27FC236}">
                  <a16:creationId xmlns:a16="http://schemas.microsoft.com/office/drawing/2014/main" id="{A023BD2C-02B2-366F-1EFC-DFC1289894CD}"/>
                </a:ext>
              </a:extLst>
            </p:cNvPr>
            <p:cNvSpPr/>
            <p:nvPr/>
          </p:nvSpPr>
          <p:spPr>
            <a:xfrm>
              <a:off x="-666135" y="0"/>
              <a:ext cx="6349181" cy="6858000"/>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833F056-5C24-9363-A197-5FFB7E73669D}"/>
                </a:ext>
              </a:extLst>
            </p:cNvPr>
            <p:cNvSpPr/>
            <p:nvPr/>
          </p:nvSpPr>
          <p:spPr>
            <a:xfrm>
              <a:off x="5243052" y="1428135"/>
              <a:ext cx="852948" cy="700549"/>
            </a:xfrm>
            <a:prstGeom prst="round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435BDC7-3840-A3F4-58C4-D5BF073D05FB}"/>
              </a:ext>
            </a:extLst>
          </p:cNvPr>
          <p:cNvGrpSpPr/>
          <p:nvPr/>
        </p:nvGrpSpPr>
        <p:grpSpPr>
          <a:xfrm>
            <a:off x="-1844016" y="-190917"/>
            <a:ext cx="16708331" cy="7322520"/>
            <a:chOff x="-1332270" y="0"/>
            <a:chExt cx="6775655" cy="6858000"/>
          </a:xfrm>
        </p:grpSpPr>
        <p:sp>
          <p:nvSpPr>
            <p:cNvPr id="5" name="Rectangle: Rounded Corners 4">
              <a:extLst>
                <a:ext uri="{FF2B5EF4-FFF2-40B4-BE49-F238E27FC236}">
                  <a16:creationId xmlns:a16="http://schemas.microsoft.com/office/drawing/2014/main" id="{7016D91B-1FB1-05CC-332F-B69C40613E64}"/>
                </a:ext>
              </a:extLst>
            </p:cNvPr>
            <p:cNvSpPr/>
            <p:nvPr/>
          </p:nvSpPr>
          <p:spPr>
            <a:xfrm>
              <a:off x="-1332270" y="0"/>
              <a:ext cx="6349181"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871C87-334C-6E70-3008-42853066BFFF}"/>
                </a:ext>
              </a:extLst>
            </p:cNvPr>
            <p:cNvSpPr/>
            <p:nvPr/>
          </p:nvSpPr>
          <p:spPr>
            <a:xfrm>
              <a:off x="4590437" y="2310580"/>
              <a:ext cx="852948" cy="70054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F90B70-41C9-857D-D53E-F7FF1AE88E11}"/>
              </a:ext>
            </a:extLst>
          </p:cNvPr>
          <p:cNvGrpSpPr/>
          <p:nvPr/>
        </p:nvGrpSpPr>
        <p:grpSpPr>
          <a:xfrm>
            <a:off x="-2516703" y="-248479"/>
            <a:ext cx="17623353" cy="7449379"/>
            <a:chOff x="-1998405" y="0"/>
            <a:chExt cx="6775655" cy="6858000"/>
          </a:xfrm>
        </p:grpSpPr>
        <p:sp>
          <p:nvSpPr>
            <p:cNvPr id="6" name="Rectangle: Rounded Corners 5">
              <a:extLst>
                <a:ext uri="{FF2B5EF4-FFF2-40B4-BE49-F238E27FC236}">
                  <a16:creationId xmlns:a16="http://schemas.microsoft.com/office/drawing/2014/main" id="{F996F32C-08A0-AB97-4EC6-46D484EE4DC5}"/>
                </a:ext>
              </a:extLst>
            </p:cNvPr>
            <p:cNvSpPr/>
            <p:nvPr/>
          </p:nvSpPr>
          <p:spPr>
            <a:xfrm>
              <a:off x="-1998405" y="0"/>
              <a:ext cx="6349181" cy="685800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2577979-F8F3-F711-D073-A16BD1511C6E}"/>
                </a:ext>
              </a:extLst>
            </p:cNvPr>
            <p:cNvSpPr/>
            <p:nvPr/>
          </p:nvSpPr>
          <p:spPr>
            <a:xfrm>
              <a:off x="3924302" y="3193025"/>
              <a:ext cx="852948" cy="700549"/>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DF84BDE-1E2C-B0C0-BB66-D11D2A97F13C}"/>
              </a:ext>
            </a:extLst>
          </p:cNvPr>
          <p:cNvGrpSpPr/>
          <p:nvPr/>
        </p:nvGrpSpPr>
        <p:grpSpPr>
          <a:xfrm>
            <a:off x="-3085814" y="-234664"/>
            <a:ext cx="18630614" cy="7519384"/>
            <a:chOff x="-2664540" y="0"/>
            <a:chExt cx="6775655" cy="6858000"/>
          </a:xfrm>
        </p:grpSpPr>
        <p:sp>
          <p:nvSpPr>
            <p:cNvPr id="7" name="Rectangle: Rounded Corners 6">
              <a:extLst>
                <a:ext uri="{FF2B5EF4-FFF2-40B4-BE49-F238E27FC236}">
                  <a16:creationId xmlns:a16="http://schemas.microsoft.com/office/drawing/2014/main" id="{82F8C95E-AB4A-82E7-610E-D82BF6894478}"/>
                </a:ext>
              </a:extLst>
            </p:cNvPr>
            <p:cNvSpPr/>
            <p:nvPr/>
          </p:nvSpPr>
          <p:spPr>
            <a:xfrm>
              <a:off x="-2664540" y="0"/>
              <a:ext cx="6349181" cy="685800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9EDCA3D-7604-D873-B358-D398A7B2DBD9}"/>
                </a:ext>
              </a:extLst>
            </p:cNvPr>
            <p:cNvSpPr/>
            <p:nvPr/>
          </p:nvSpPr>
          <p:spPr>
            <a:xfrm>
              <a:off x="3258167" y="4075470"/>
              <a:ext cx="852948" cy="70054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554983-1A8D-4EA9-3DBA-E25F4DA0DB85}"/>
              </a:ext>
            </a:extLst>
          </p:cNvPr>
          <p:cNvGrpSpPr/>
          <p:nvPr/>
        </p:nvGrpSpPr>
        <p:grpSpPr>
          <a:xfrm>
            <a:off x="-3775279" y="-332299"/>
            <a:ext cx="19880517" cy="7765486"/>
            <a:chOff x="-3330675" y="0"/>
            <a:chExt cx="6775655" cy="6858000"/>
          </a:xfrm>
        </p:grpSpPr>
        <p:sp>
          <p:nvSpPr>
            <p:cNvPr id="8" name="Rectangle: Rounded Corners 7">
              <a:extLst>
                <a:ext uri="{FF2B5EF4-FFF2-40B4-BE49-F238E27FC236}">
                  <a16:creationId xmlns:a16="http://schemas.microsoft.com/office/drawing/2014/main" id="{230FF783-225D-5E35-BC06-1C8BCC14DD72}"/>
                </a:ext>
              </a:extLst>
            </p:cNvPr>
            <p:cNvSpPr/>
            <p:nvPr/>
          </p:nvSpPr>
          <p:spPr>
            <a:xfrm>
              <a:off x="-3330675" y="0"/>
              <a:ext cx="6349181" cy="6858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9C2FAF8-4AB9-1BE2-2426-0463C0589876}"/>
                </a:ext>
              </a:extLst>
            </p:cNvPr>
            <p:cNvSpPr/>
            <p:nvPr/>
          </p:nvSpPr>
          <p:spPr>
            <a:xfrm>
              <a:off x="2592032" y="5024283"/>
              <a:ext cx="852948" cy="70054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4C3C141A-32D6-1716-38D5-45CC63154C1F}"/>
              </a:ext>
            </a:extLst>
          </p:cNvPr>
          <p:cNvSpPr txBox="1"/>
          <p:nvPr/>
        </p:nvSpPr>
        <p:spPr>
          <a:xfrm>
            <a:off x="10843708" y="6528816"/>
            <a:ext cx="2146151" cy="246221"/>
          </a:xfrm>
          <a:prstGeom prst="rect">
            <a:avLst/>
          </a:prstGeom>
          <a:noFill/>
        </p:spPr>
        <p:txBody>
          <a:bodyPr wrap="square" rtlCol="0">
            <a:spAutoFit/>
          </a:bodyPr>
          <a:lstStyle/>
          <a:p>
            <a:r>
              <a:rPr lang="en-US" sz="1000" dirty="0">
                <a:solidFill>
                  <a:schemeClr val="bg1"/>
                </a:solidFill>
                <a:latin typeface="Bahnschrift SemiBold" panose="020B0502040204020203" pitchFamily="34" charset="0"/>
              </a:rPr>
              <a:t>By Sunil Upadhyay</a:t>
            </a:r>
          </a:p>
        </p:txBody>
      </p:sp>
      <p:sp>
        <p:nvSpPr>
          <p:cNvPr id="36" name="Rectangle: Rounded Corners 35">
            <a:extLst>
              <a:ext uri="{FF2B5EF4-FFF2-40B4-BE49-F238E27FC236}">
                <a16:creationId xmlns:a16="http://schemas.microsoft.com/office/drawing/2014/main" id="{FE3F7624-1041-46C2-B201-757926AA068A}"/>
              </a:ext>
            </a:extLst>
          </p:cNvPr>
          <p:cNvSpPr/>
          <p:nvPr/>
        </p:nvSpPr>
        <p:spPr>
          <a:xfrm>
            <a:off x="-4428954" y="0"/>
            <a:ext cx="19973754" cy="6858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BD235D3-265E-412A-A945-19B02B2A4527}"/>
              </a:ext>
            </a:extLst>
          </p:cNvPr>
          <p:cNvSpPr/>
          <p:nvPr/>
        </p:nvSpPr>
        <p:spPr>
          <a:xfrm>
            <a:off x="1482049" y="5590866"/>
            <a:ext cx="852948" cy="70054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A42134-42E9-4EB4-AC9A-FC024A991BA9}"/>
              </a:ext>
            </a:extLst>
          </p:cNvPr>
          <p:cNvSpPr txBox="1"/>
          <p:nvPr/>
        </p:nvSpPr>
        <p:spPr>
          <a:xfrm>
            <a:off x="943506" y="274197"/>
            <a:ext cx="9191624"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That the same event you can also fine in the your mailbox which is outlook for us. Here you can see in the below given picture.</a:t>
            </a:r>
          </a:p>
        </p:txBody>
      </p:sp>
      <p:pic>
        <p:nvPicPr>
          <p:cNvPr id="11" name="Picture 10" descr="A screenshot of a computer&#10;&#10;Description automatically generated">
            <a:extLst>
              <a:ext uri="{FF2B5EF4-FFF2-40B4-BE49-F238E27FC236}">
                <a16:creationId xmlns:a16="http://schemas.microsoft.com/office/drawing/2014/main" id="{AA63826F-2A1F-4196-89E4-762CBFA2E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785" y="1052088"/>
            <a:ext cx="7556275" cy="3572451"/>
          </a:xfrm>
          <a:prstGeom prst="rect">
            <a:avLst/>
          </a:prstGeom>
        </p:spPr>
      </p:pic>
      <p:sp>
        <p:nvSpPr>
          <p:cNvPr id="28" name="TextBox 27">
            <a:extLst>
              <a:ext uri="{FF2B5EF4-FFF2-40B4-BE49-F238E27FC236}">
                <a16:creationId xmlns:a16="http://schemas.microsoft.com/office/drawing/2014/main" id="{6AA1D682-74EB-45FA-8AE5-069221D885AD}"/>
              </a:ext>
            </a:extLst>
          </p:cNvPr>
          <p:cNvSpPr txBox="1"/>
          <p:nvPr/>
        </p:nvSpPr>
        <p:spPr>
          <a:xfrm>
            <a:off x="1012973" y="5045983"/>
            <a:ext cx="9191624"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bg1"/>
                </a:solidFill>
                <a:effectLst/>
                <a:latin typeface="Aharoni" panose="02010803020104030203" pitchFamily="2" charset="-79"/>
                <a:cs typeface="Aharoni" panose="02010803020104030203" pitchFamily="2" charset="-79"/>
              </a:rPr>
              <a:t>By following these steps, you can efficiently manage and monitor alerts through your Outlook mailbox, enhancing your ability to respond promptly to any incidents or important notifications.</a:t>
            </a:r>
          </a:p>
        </p:txBody>
      </p:sp>
    </p:spTree>
    <p:extLst>
      <p:ext uri="{BB962C8B-B14F-4D97-AF65-F5344CB8AC3E}">
        <p14:creationId xmlns:p14="http://schemas.microsoft.com/office/powerpoint/2010/main" val="594179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8480CA3-77C5-702B-C055-39428026FA41}"/>
              </a:ext>
            </a:extLst>
          </p:cNvPr>
          <p:cNvSpPr/>
          <p:nvPr/>
        </p:nvSpPr>
        <p:spPr>
          <a:xfrm>
            <a:off x="4004674" y="1728592"/>
            <a:ext cx="4131502" cy="4716049"/>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85FBDA-16BD-E8B5-3228-0C86FB153892}"/>
              </a:ext>
            </a:extLst>
          </p:cNvPr>
          <p:cNvSpPr txBox="1"/>
          <p:nvPr/>
        </p:nvSpPr>
        <p:spPr>
          <a:xfrm>
            <a:off x="369517" y="2066628"/>
            <a:ext cx="889347" cy="707886"/>
          </a:xfrm>
          <a:prstGeom prst="rect">
            <a:avLst/>
          </a:prstGeom>
          <a:noFill/>
        </p:spPr>
        <p:txBody>
          <a:bodyPr wrap="square" rtlCol="0">
            <a:spAutoFit/>
          </a:bodyPr>
          <a:lstStyle/>
          <a:p>
            <a:r>
              <a:rPr lang="en-US" sz="4000" dirty="0">
                <a:latin typeface="Bookman Old Style" panose="02050604050505020204" pitchFamily="18" charset="0"/>
              </a:rPr>
              <a:t>01</a:t>
            </a:r>
          </a:p>
        </p:txBody>
      </p:sp>
      <p:sp>
        <p:nvSpPr>
          <p:cNvPr id="5" name="TextBox 4">
            <a:extLst>
              <a:ext uri="{FF2B5EF4-FFF2-40B4-BE49-F238E27FC236}">
                <a16:creationId xmlns:a16="http://schemas.microsoft.com/office/drawing/2014/main" id="{26B79680-2D0C-4AAF-51C9-B59F9E970DDD}"/>
              </a:ext>
            </a:extLst>
          </p:cNvPr>
          <p:cNvSpPr txBox="1"/>
          <p:nvPr/>
        </p:nvSpPr>
        <p:spPr>
          <a:xfrm>
            <a:off x="4299819" y="1955982"/>
            <a:ext cx="889347" cy="707886"/>
          </a:xfrm>
          <a:prstGeom prst="rect">
            <a:avLst/>
          </a:prstGeom>
          <a:noFill/>
        </p:spPr>
        <p:txBody>
          <a:bodyPr wrap="square" rtlCol="0">
            <a:spAutoFit/>
          </a:bodyPr>
          <a:lstStyle/>
          <a:p>
            <a:r>
              <a:rPr lang="en-US" sz="4000" dirty="0">
                <a:solidFill>
                  <a:schemeClr val="bg1"/>
                </a:solidFill>
                <a:latin typeface="Bookman Old Style" panose="02050604050505020204" pitchFamily="18" charset="0"/>
              </a:rPr>
              <a:t>02</a:t>
            </a:r>
          </a:p>
        </p:txBody>
      </p:sp>
      <p:sp>
        <p:nvSpPr>
          <p:cNvPr id="6" name="TextBox 5">
            <a:extLst>
              <a:ext uri="{FF2B5EF4-FFF2-40B4-BE49-F238E27FC236}">
                <a16:creationId xmlns:a16="http://schemas.microsoft.com/office/drawing/2014/main" id="{33C6E896-0D25-B17D-EF29-48C59C24659D}"/>
              </a:ext>
            </a:extLst>
          </p:cNvPr>
          <p:cNvSpPr txBox="1"/>
          <p:nvPr/>
        </p:nvSpPr>
        <p:spPr>
          <a:xfrm>
            <a:off x="4299819" y="2843408"/>
            <a:ext cx="3749539" cy="2800767"/>
          </a:xfrm>
          <a:prstGeom prst="rect">
            <a:avLst/>
          </a:prstGeom>
          <a:noFill/>
        </p:spPr>
        <p:txBody>
          <a:bodyPr wrap="square" rtlCol="0">
            <a:spAutoFit/>
          </a:bodyPr>
          <a:lstStyle/>
          <a:p>
            <a:r>
              <a:rPr lang="en-US" sz="1600" b="1" i="0" dirty="0">
                <a:solidFill>
                  <a:schemeClr val="bg1"/>
                </a:solidFill>
                <a:effectLst/>
                <a:latin typeface="Bookman Old Style" panose="02050604050505020204" pitchFamily="18" charset="0"/>
              </a:rPr>
              <a:t>Scalability and Flexibility</a:t>
            </a:r>
          </a:p>
          <a:p>
            <a:endParaRPr lang="en-US" sz="1600" b="1" dirty="0">
              <a:solidFill>
                <a:schemeClr val="bg1"/>
              </a:solidFill>
              <a:latin typeface="Bookman Old Style" panose="02050604050505020204" pitchFamily="18" charset="0"/>
            </a:endParaRPr>
          </a:p>
          <a:p>
            <a:pPr marL="285750" indent="-285750">
              <a:buFont typeface="Arial" panose="020B0604020202020204" pitchFamily="34" charset="0"/>
              <a:buChar char="•"/>
            </a:pPr>
            <a:r>
              <a:rPr lang="en-US" sz="1600" b="1" dirty="0" err="1">
                <a:solidFill>
                  <a:schemeClr val="bg1"/>
                </a:solidFill>
                <a:latin typeface="Seaford" panose="00000500000000000000" pitchFamily="2" charset="0"/>
              </a:rPr>
              <a:t>Wazuh</a:t>
            </a:r>
            <a:r>
              <a:rPr lang="en-US" sz="1600" b="1" dirty="0">
                <a:solidFill>
                  <a:schemeClr val="bg1"/>
                </a:solidFill>
                <a:latin typeface="Seaford" panose="00000500000000000000" pitchFamily="2" charset="0"/>
              </a:rPr>
              <a:t> is highly scalable and adaptable to various environments, including on-premises, cloud, and hybrid infrastructures.</a:t>
            </a:r>
          </a:p>
          <a:p>
            <a:pPr marL="285750" indent="-285750">
              <a:buFont typeface="Arial" panose="020B0604020202020204" pitchFamily="34" charset="0"/>
              <a:buChar char="•"/>
            </a:pPr>
            <a:endParaRPr lang="en-US" sz="1600" b="1" dirty="0">
              <a:solidFill>
                <a:schemeClr val="bg1"/>
              </a:solidFill>
              <a:latin typeface="Seaford" panose="00000500000000000000" pitchFamily="2" charset="0"/>
            </a:endParaRPr>
          </a:p>
          <a:p>
            <a:pPr marL="285750" indent="-285750">
              <a:buFont typeface="Arial" panose="020B0604020202020204" pitchFamily="34" charset="0"/>
              <a:buChar char="•"/>
            </a:pPr>
            <a:r>
              <a:rPr lang="en-US" sz="1600" b="1" dirty="0">
                <a:solidFill>
                  <a:schemeClr val="bg1"/>
                </a:solidFill>
                <a:latin typeface="Seaford" panose="00000500000000000000" pitchFamily="2" charset="0"/>
              </a:rPr>
              <a:t>It can be easily integrated with existing security tools and technologies, providing flexibility in deployment and management.</a:t>
            </a:r>
          </a:p>
        </p:txBody>
      </p:sp>
      <p:sp>
        <p:nvSpPr>
          <p:cNvPr id="7" name="TextBox 6">
            <a:extLst>
              <a:ext uri="{FF2B5EF4-FFF2-40B4-BE49-F238E27FC236}">
                <a16:creationId xmlns:a16="http://schemas.microsoft.com/office/drawing/2014/main" id="{4009FE9D-8506-96F2-E380-5746670639A3}"/>
              </a:ext>
            </a:extLst>
          </p:cNvPr>
          <p:cNvSpPr txBox="1"/>
          <p:nvPr/>
        </p:nvSpPr>
        <p:spPr>
          <a:xfrm>
            <a:off x="8136176" y="2663868"/>
            <a:ext cx="3961879" cy="3877985"/>
          </a:xfrm>
          <a:prstGeom prst="rect">
            <a:avLst/>
          </a:prstGeom>
          <a:noFill/>
        </p:spPr>
        <p:txBody>
          <a:bodyPr wrap="square" rtlCol="0">
            <a:spAutoFit/>
          </a:bodyPr>
          <a:lstStyle/>
          <a:p>
            <a:r>
              <a:rPr lang="en-US" sz="1600" b="1" i="0" dirty="0">
                <a:solidFill>
                  <a:schemeClr val="bg1"/>
                </a:solidFill>
                <a:effectLst/>
                <a:latin typeface="Bookman Old Style" panose="02050604050505020204" pitchFamily="18" charset="0"/>
              </a:rPr>
              <a:t>Proxy Firewalls (Application Layer Firewalls):</a:t>
            </a:r>
          </a:p>
          <a:p>
            <a:endParaRPr lang="en-US" sz="1600" b="1" dirty="0">
              <a:solidFill>
                <a:schemeClr val="bg1"/>
              </a:solidFill>
              <a:latin typeface="Bookman Old Style" panose="02050604050505020204" pitchFamily="18" charset="0"/>
            </a:endParaRPr>
          </a:p>
          <a:p>
            <a:pPr algn="l">
              <a:buFont typeface="Arial" panose="020B0604020202020204" pitchFamily="34" charset="0"/>
              <a:buChar char="•"/>
            </a:pPr>
            <a:r>
              <a:rPr lang="en-US" b="0" i="0" dirty="0">
                <a:solidFill>
                  <a:schemeClr val="bg1"/>
                </a:solidFill>
                <a:effectLst/>
                <a:latin typeface="Arial Black" panose="020B0A04020102020204" pitchFamily="34" charset="0"/>
              </a:rPr>
              <a:t>Work at the application layer (Layer 7) of the OSI model.</a:t>
            </a:r>
          </a:p>
          <a:p>
            <a:pPr algn="l">
              <a:buFont typeface="Arial" panose="020B0604020202020204" pitchFamily="34" charset="0"/>
              <a:buChar char="•"/>
            </a:pPr>
            <a:r>
              <a:rPr lang="en-US" b="0" i="0" dirty="0">
                <a:solidFill>
                  <a:schemeClr val="bg1"/>
                </a:solidFill>
                <a:effectLst/>
                <a:latin typeface="Arial Black" panose="020B0A04020102020204" pitchFamily="34" charset="0"/>
              </a:rPr>
              <a:t>Act as intermediaries between clients and servers, forwarding requests and responses.</a:t>
            </a:r>
          </a:p>
          <a:p>
            <a:pPr algn="l">
              <a:buFont typeface="Arial" panose="020B0604020202020204" pitchFamily="34" charset="0"/>
              <a:buChar char="•"/>
            </a:pPr>
            <a:r>
              <a:rPr lang="en-US" b="0" i="0" dirty="0">
                <a:solidFill>
                  <a:schemeClr val="bg1"/>
                </a:solidFill>
                <a:effectLst/>
                <a:latin typeface="Arial Black" panose="020B0A04020102020204" pitchFamily="34" charset="0"/>
              </a:rPr>
              <a:t>Can provide deep packet inspection, content filtering, and more advanced security features.</a:t>
            </a:r>
          </a:p>
          <a:p>
            <a:endParaRPr lang="en-US" dirty="0"/>
          </a:p>
        </p:txBody>
      </p:sp>
      <p:sp>
        <p:nvSpPr>
          <p:cNvPr id="8" name="TextBox 7">
            <a:extLst>
              <a:ext uri="{FF2B5EF4-FFF2-40B4-BE49-F238E27FC236}">
                <a16:creationId xmlns:a16="http://schemas.microsoft.com/office/drawing/2014/main" id="{C5BAF9D6-0413-D01F-F904-99A4B19F8830}"/>
              </a:ext>
            </a:extLst>
          </p:cNvPr>
          <p:cNvSpPr txBox="1"/>
          <p:nvPr/>
        </p:nvSpPr>
        <p:spPr>
          <a:xfrm>
            <a:off x="8230121" y="1955982"/>
            <a:ext cx="889347" cy="707886"/>
          </a:xfrm>
          <a:prstGeom prst="rect">
            <a:avLst/>
          </a:prstGeom>
          <a:noFill/>
        </p:spPr>
        <p:txBody>
          <a:bodyPr wrap="square" rtlCol="0">
            <a:spAutoFit/>
          </a:bodyPr>
          <a:lstStyle/>
          <a:p>
            <a:r>
              <a:rPr lang="en-US" sz="4000" dirty="0">
                <a:solidFill>
                  <a:schemeClr val="bg1"/>
                </a:solidFill>
                <a:latin typeface="Bookman Old Style" panose="02050604050505020204" pitchFamily="18" charset="0"/>
              </a:rPr>
              <a:t>03</a:t>
            </a:r>
          </a:p>
        </p:txBody>
      </p:sp>
      <p:sp>
        <p:nvSpPr>
          <p:cNvPr id="14" name="TextBox 13">
            <a:extLst>
              <a:ext uri="{FF2B5EF4-FFF2-40B4-BE49-F238E27FC236}">
                <a16:creationId xmlns:a16="http://schemas.microsoft.com/office/drawing/2014/main" id="{23115C5A-9F3D-35C8-4751-973599D9A5E5}"/>
              </a:ext>
            </a:extLst>
          </p:cNvPr>
          <p:cNvSpPr txBox="1"/>
          <p:nvPr/>
        </p:nvSpPr>
        <p:spPr>
          <a:xfrm>
            <a:off x="10843708" y="6534195"/>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2" name="TextBox 11">
            <a:extLst>
              <a:ext uri="{FF2B5EF4-FFF2-40B4-BE49-F238E27FC236}">
                <a16:creationId xmlns:a16="http://schemas.microsoft.com/office/drawing/2014/main" id="{4B811B60-A375-4970-96EA-FECE3B5F2D44}"/>
              </a:ext>
            </a:extLst>
          </p:cNvPr>
          <p:cNvSpPr txBox="1"/>
          <p:nvPr/>
        </p:nvSpPr>
        <p:spPr>
          <a:xfrm>
            <a:off x="296348" y="2928682"/>
            <a:ext cx="3563475" cy="3323987"/>
          </a:xfrm>
          <a:prstGeom prst="rect">
            <a:avLst/>
          </a:prstGeom>
          <a:noFill/>
        </p:spPr>
        <p:txBody>
          <a:bodyPr wrap="square" rtlCol="0">
            <a:spAutoFit/>
          </a:bodyPr>
          <a:lstStyle/>
          <a:p>
            <a:r>
              <a:rPr lang="en-US" sz="1600" b="1" dirty="0">
                <a:latin typeface="Bookman Old Style" panose="02050604050505020204" pitchFamily="18" charset="0"/>
              </a:rPr>
              <a:t>Threat Detection and Response</a:t>
            </a:r>
          </a:p>
          <a:p>
            <a:endParaRPr lang="en-US" sz="1600" b="1" dirty="0">
              <a:latin typeface="Seaford" panose="00000500000000000000" pitchFamily="2" charset="0"/>
            </a:endParaRPr>
          </a:p>
          <a:p>
            <a:pPr marL="285750" indent="-285750" algn="l">
              <a:buFont typeface="Arial" panose="020B0604020202020204" pitchFamily="34" charset="0"/>
              <a:buChar char="•"/>
            </a:pPr>
            <a:r>
              <a:rPr lang="en-US" sz="1600" b="1" i="0" dirty="0" err="1">
                <a:solidFill>
                  <a:srgbClr val="D1D5DB"/>
                </a:solidFill>
                <a:effectLst/>
                <a:latin typeface="Seaford" panose="00000500000000000000" pitchFamily="2" charset="0"/>
                <a:ea typeface="Cascadia Code" panose="020B0609020000020004" pitchFamily="49" charset="0"/>
                <a:cs typeface="Cascadia Code" panose="020B0609020000020004" pitchFamily="49" charset="0"/>
              </a:rPr>
              <a:t>Wazuh</a:t>
            </a:r>
            <a:r>
              <a:rPr lang="en-US" sz="1600" b="1" i="0" dirty="0">
                <a:solidFill>
                  <a:srgbClr val="D1D5DB"/>
                </a:solidFill>
                <a:effectLst/>
                <a:latin typeface="Seaford" panose="00000500000000000000" pitchFamily="2" charset="0"/>
                <a:ea typeface="Cascadia Code" panose="020B0609020000020004" pitchFamily="49" charset="0"/>
                <a:cs typeface="Cascadia Code" panose="020B0609020000020004" pitchFamily="49" charset="0"/>
              </a:rPr>
              <a:t> provides comprehensive threat detection capabilities, allowing organizations to monitor their IT environments for security threats in real-time.</a:t>
            </a:r>
          </a:p>
          <a:p>
            <a:pPr algn="l"/>
            <a:endParaRPr lang="en-US" sz="1600" b="1" i="0" dirty="0">
              <a:solidFill>
                <a:srgbClr val="D1D5DB"/>
              </a:solidFill>
              <a:effectLst/>
              <a:latin typeface="Seaford" panose="00000500000000000000" pitchFamily="2" charset="0"/>
              <a:ea typeface="Cascadia Code" panose="020B0609020000020004" pitchFamily="49" charset="0"/>
              <a:cs typeface="Cascadia Code" panose="020B0609020000020004" pitchFamily="49" charset="0"/>
            </a:endParaRPr>
          </a:p>
          <a:p>
            <a:pPr marL="285750" indent="-285750" algn="l">
              <a:buFont typeface="Arial" panose="020B0604020202020204" pitchFamily="34" charset="0"/>
              <a:buChar char="•"/>
            </a:pPr>
            <a:r>
              <a:rPr lang="en-US" sz="1600" b="1" i="0" dirty="0">
                <a:solidFill>
                  <a:srgbClr val="D1D5DB"/>
                </a:solidFill>
                <a:effectLst/>
                <a:latin typeface="Seaford" panose="00000500000000000000" pitchFamily="2" charset="0"/>
                <a:ea typeface="Cascadia Code" panose="020B0609020000020004" pitchFamily="49" charset="0"/>
                <a:cs typeface="Cascadia Code" panose="020B0609020000020004" pitchFamily="49" charset="0"/>
              </a:rPr>
              <a:t>It detects suspicious activities, malware, and potential security breaches, enabling quick response and mitigation.</a:t>
            </a:r>
          </a:p>
          <a:p>
            <a:endParaRPr lang="en-US" dirty="0"/>
          </a:p>
        </p:txBody>
      </p:sp>
      <p:sp>
        <p:nvSpPr>
          <p:cNvPr id="13" name="TextBox 12">
            <a:extLst>
              <a:ext uri="{FF2B5EF4-FFF2-40B4-BE49-F238E27FC236}">
                <a16:creationId xmlns:a16="http://schemas.microsoft.com/office/drawing/2014/main" id="{EBC24D28-1E35-481C-8B3D-E56E8F7B7E11}"/>
              </a:ext>
            </a:extLst>
          </p:cNvPr>
          <p:cNvSpPr txBox="1"/>
          <p:nvPr/>
        </p:nvSpPr>
        <p:spPr>
          <a:xfrm>
            <a:off x="2234852" y="240895"/>
            <a:ext cx="7722296" cy="1015663"/>
          </a:xfrm>
          <a:prstGeom prst="rect">
            <a:avLst/>
          </a:prstGeom>
          <a:noFill/>
        </p:spPr>
        <p:txBody>
          <a:bodyPr wrap="square" rtlCol="0">
            <a:spAutoFit/>
          </a:bodyPr>
          <a:lstStyle/>
          <a:p>
            <a:pPr algn="ctr"/>
            <a:r>
              <a:rPr lang="en-US" sz="3000" dirty="0">
                <a:latin typeface="Bookman Old Style" panose="02050604050505020204" pitchFamily="18" charset="0"/>
              </a:rPr>
              <a:t>Exploring the Advantages of </a:t>
            </a:r>
            <a:r>
              <a:rPr lang="en-US" sz="3000" dirty="0" err="1">
                <a:latin typeface="Bookman Old Style" panose="02050604050505020204" pitchFamily="18" charset="0"/>
              </a:rPr>
              <a:t>Wazuh</a:t>
            </a:r>
            <a:r>
              <a:rPr lang="en-US" sz="3000" dirty="0">
                <a:latin typeface="Bookman Old Style" panose="02050604050505020204" pitchFamily="18" charset="0"/>
              </a:rPr>
              <a:t>: </a:t>
            </a:r>
          </a:p>
          <a:p>
            <a:pPr algn="ctr"/>
            <a:r>
              <a:rPr lang="en-US" sz="3000" dirty="0">
                <a:latin typeface="Bookman Old Style" panose="02050604050505020204" pitchFamily="18" charset="0"/>
              </a:rPr>
              <a:t>A Comprehensive Overview</a:t>
            </a:r>
          </a:p>
        </p:txBody>
      </p:sp>
    </p:spTree>
    <p:extLst>
      <p:ext uri="{BB962C8B-B14F-4D97-AF65-F5344CB8AC3E}">
        <p14:creationId xmlns:p14="http://schemas.microsoft.com/office/powerpoint/2010/main" val="2081061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DDE33B2-052E-BF03-B449-47CCFD739897}"/>
              </a:ext>
            </a:extLst>
          </p:cNvPr>
          <p:cNvSpPr txBox="1"/>
          <p:nvPr/>
        </p:nvSpPr>
        <p:spPr>
          <a:xfrm>
            <a:off x="774131" y="802955"/>
            <a:ext cx="5684051" cy="145405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000" kern="1200" dirty="0">
                <a:solidFill>
                  <a:schemeClr val="tx2"/>
                </a:solidFill>
                <a:latin typeface="Amasis MT Pro Black" panose="02040A04050005020304" pitchFamily="18" charset="0"/>
                <a:ea typeface="+mj-ea"/>
                <a:cs typeface="+mj-cs"/>
              </a:rPr>
              <a:t>Real-Time Alerting</a:t>
            </a:r>
          </a:p>
        </p:txBody>
      </p:sp>
      <p:sp>
        <p:nvSpPr>
          <p:cNvPr id="8" name="TextBox 7">
            <a:extLst>
              <a:ext uri="{FF2B5EF4-FFF2-40B4-BE49-F238E27FC236}">
                <a16:creationId xmlns:a16="http://schemas.microsoft.com/office/drawing/2014/main" id="{CFBD1D4A-F880-9E77-93B8-FCDEA359D771}"/>
              </a:ext>
            </a:extLst>
          </p:cNvPr>
          <p:cNvSpPr txBox="1"/>
          <p:nvPr/>
        </p:nvSpPr>
        <p:spPr>
          <a:xfrm>
            <a:off x="550515" y="1752989"/>
            <a:ext cx="5859897" cy="4302056"/>
          </a:xfrm>
          <a:prstGeom prst="rect">
            <a:avLst/>
          </a:prstGeom>
        </p:spPr>
        <p:txBody>
          <a:bodyPr vert="horz" lIns="91440" tIns="45720" rIns="91440" bIns="45720" rtlCol="0" anchor="ctr">
            <a:normAutofit/>
          </a:bodyPr>
          <a:lstStyle/>
          <a:p>
            <a:pPr marL="400050" indent="-342900" defTabSz="914400">
              <a:lnSpc>
                <a:spcPct val="90000"/>
              </a:lnSpc>
              <a:spcAft>
                <a:spcPts val="600"/>
              </a:spcAft>
              <a:buFont typeface="Wingdings" panose="05000000000000000000" pitchFamily="2" charset="2"/>
              <a:buChar char="Ø"/>
            </a:pPr>
            <a:r>
              <a:rPr lang="en-US" sz="2000" dirty="0">
                <a:solidFill>
                  <a:schemeClr val="tx2"/>
                </a:solidFill>
                <a:latin typeface="ADLaM Display" panose="02010000000000000000" pitchFamily="2" charset="0"/>
                <a:ea typeface="ADLaM Display" panose="02010000000000000000" pitchFamily="2" charset="0"/>
                <a:cs typeface="ADLaM Display" panose="02010000000000000000" pitchFamily="2" charset="0"/>
              </a:rPr>
              <a:t> </a:t>
            </a:r>
            <a:r>
              <a:rPr lang="en-US" sz="1700" dirty="0" err="1">
                <a:solidFill>
                  <a:schemeClr val="tx2"/>
                </a:solidFill>
                <a:latin typeface="Aharoni" panose="02010803020104030203" pitchFamily="2" charset="-79"/>
                <a:ea typeface="ADLaM Display" panose="02010000000000000000" pitchFamily="2" charset="0"/>
                <a:cs typeface="Aharoni" panose="02010803020104030203" pitchFamily="2" charset="-79"/>
              </a:rPr>
              <a:t>Wazuh</a:t>
            </a:r>
            <a:r>
              <a:rPr lang="en-US" sz="1700" dirty="0">
                <a:solidFill>
                  <a:schemeClr val="tx2"/>
                </a:solidFill>
                <a:latin typeface="Aharoni" panose="02010803020104030203" pitchFamily="2" charset="-79"/>
                <a:ea typeface="ADLaM Display" panose="02010000000000000000" pitchFamily="2" charset="0"/>
                <a:cs typeface="Aharoni" panose="02010803020104030203" pitchFamily="2" charset="-79"/>
              </a:rPr>
              <a:t> can send alerts directly to Telegram, ensuring that security incidents are promptly communicated to relevant personnel.</a:t>
            </a:r>
          </a:p>
          <a:p>
            <a:pPr marL="400050" indent="-342900" defTabSz="914400">
              <a:lnSpc>
                <a:spcPct val="90000"/>
              </a:lnSpc>
              <a:spcAft>
                <a:spcPts val="600"/>
              </a:spcAft>
              <a:buFont typeface="Wingdings" panose="05000000000000000000" pitchFamily="2" charset="2"/>
              <a:buChar char="Ø"/>
            </a:pPr>
            <a:r>
              <a:rPr lang="en-US" sz="1700" dirty="0">
                <a:solidFill>
                  <a:schemeClr val="tx2"/>
                </a:solidFill>
                <a:latin typeface="Aharoni" panose="02010803020104030203" pitchFamily="2" charset="-79"/>
                <a:cs typeface="Aharoni" panose="02010803020104030203" pitchFamily="2" charset="-79"/>
              </a:rPr>
              <a:t>Telegram integration allows for centralized alert management, ensuring that all critical alerts are consolidated in one platform for easy monitoring.</a:t>
            </a:r>
          </a:p>
          <a:p>
            <a:pPr marL="400050" indent="-342900" defTabSz="914400">
              <a:lnSpc>
                <a:spcPct val="90000"/>
              </a:lnSpc>
              <a:spcAft>
                <a:spcPts val="600"/>
              </a:spcAft>
              <a:buFont typeface="Wingdings" panose="05000000000000000000" pitchFamily="2" charset="2"/>
              <a:buChar char="Ø"/>
            </a:pPr>
            <a:r>
              <a:rPr lang="en-US" sz="1700" dirty="0">
                <a:solidFill>
                  <a:schemeClr val="tx2"/>
                </a:solidFill>
                <a:latin typeface="Aharoni" panose="02010803020104030203" pitchFamily="2" charset="-79"/>
                <a:cs typeface="Aharoni" panose="02010803020104030203" pitchFamily="2" charset="-79"/>
              </a:rPr>
              <a:t>Telegram alerts can be accessed from any device with the Telegram app installed, providing flexibility for security teams to receive alerts even when they are not in the office.</a:t>
            </a:r>
            <a:endParaRPr lang="en-US" sz="1500" dirty="0">
              <a:solidFill>
                <a:schemeClr val="tx2"/>
              </a:solidFill>
              <a:latin typeface="Aharoni" panose="02010803020104030203" pitchFamily="2" charset="-79"/>
              <a:cs typeface="Aharoni" panose="02010803020104030203" pitchFamily="2" charset="-79"/>
            </a:endParaRPr>
          </a:p>
          <a:p>
            <a:pPr marL="400050" indent="-342900" defTabSz="914400">
              <a:lnSpc>
                <a:spcPct val="90000"/>
              </a:lnSpc>
              <a:spcAft>
                <a:spcPts val="600"/>
              </a:spcAft>
              <a:buFont typeface="Wingdings" panose="05000000000000000000" pitchFamily="2" charset="2"/>
              <a:buChar char="Ø"/>
            </a:pPr>
            <a:r>
              <a:rPr lang="en-US" sz="1700" dirty="0">
                <a:solidFill>
                  <a:schemeClr val="tx2"/>
                </a:solidFill>
                <a:latin typeface="Aharoni" panose="02010803020104030203" pitchFamily="2" charset="-79"/>
                <a:cs typeface="Aharoni" panose="02010803020104030203" pitchFamily="2" charset="-79"/>
              </a:rPr>
              <a:t>Alerts sent to Telegram can be customized based on severity levels or specific types of security events, allowing security teams to prioritize their response accordingly.</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11C868F6-98F9-C4D1-71B4-8D02A95D65EE}"/>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9" name="Picture 18" descr="A screenshot of a computer screen&#10;&#10;Description automatically generated">
            <a:extLst>
              <a:ext uri="{FF2B5EF4-FFF2-40B4-BE49-F238E27FC236}">
                <a16:creationId xmlns:a16="http://schemas.microsoft.com/office/drawing/2014/main" id="{E2989E50-5A2C-402A-B82F-4122CC71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25" y="1271383"/>
            <a:ext cx="4315234" cy="4315234"/>
          </a:xfrm>
          <a:prstGeom prst="rect">
            <a:avLst/>
          </a:prstGeom>
        </p:spPr>
      </p:pic>
    </p:spTree>
    <p:extLst>
      <p:ext uri="{BB962C8B-B14F-4D97-AF65-F5344CB8AC3E}">
        <p14:creationId xmlns:p14="http://schemas.microsoft.com/office/powerpoint/2010/main" val="192079986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0" y="1154349"/>
            <a:ext cx="12192000" cy="5703651"/>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4717" y="276922"/>
            <a:ext cx="2172511" cy="923330"/>
          </a:xfrm>
          <a:prstGeom prst="roundRect">
            <a:avLst>
              <a:gd name="adj" fmla="val 50000"/>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a:t>
            </a:r>
            <a:endPar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Rectangle 5">
            <a:extLst>
              <a:ext uri="{FF2B5EF4-FFF2-40B4-BE49-F238E27FC236}">
                <a16:creationId xmlns:a16="http://schemas.microsoft.com/office/drawing/2014/main" id="{47395989-44CB-82E9-2BDE-001726BCDA99}"/>
              </a:ext>
            </a:extLst>
          </p:cNvPr>
          <p:cNvSpPr/>
          <p:nvPr/>
        </p:nvSpPr>
        <p:spPr>
          <a:xfrm>
            <a:off x="2145392" y="233971"/>
            <a:ext cx="2486142" cy="707886"/>
          </a:xfrm>
          <a:prstGeom prst="rect">
            <a:avLst/>
          </a:prstGeom>
          <a:noFill/>
        </p:spPr>
        <p:txBody>
          <a:bodyPr wrap="square" lIns="91440" tIns="45720" rIns="91440" bIns="45720">
            <a:spAutoFit/>
          </a:bodyPr>
          <a:lstStyle/>
          <a:p>
            <a:pPr algn="ctr"/>
            <a:r>
              <a:rPr lang="en-US" sz="4000" b="0" cap="none" spc="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2</a:t>
            </a:r>
            <a:endPar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Rectangle 6">
            <a:extLst>
              <a:ext uri="{FF2B5EF4-FFF2-40B4-BE49-F238E27FC236}">
                <a16:creationId xmlns:a16="http://schemas.microsoft.com/office/drawing/2014/main" id="{2A62823A-D896-481F-A03D-6A22B4C7B6A7}"/>
              </a:ext>
            </a:extLst>
          </p:cNvPr>
          <p:cNvSpPr/>
          <p:nvPr/>
        </p:nvSpPr>
        <p:spPr>
          <a:xfrm>
            <a:off x="4411050" y="215444"/>
            <a:ext cx="2486142" cy="707886"/>
          </a:xfrm>
          <a:prstGeom prst="rect">
            <a:avLst/>
          </a:prstGeom>
          <a:noFill/>
        </p:spPr>
        <p:txBody>
          <a:bodyPr wrap="square" lIns="91440" tIns="45720" rIns="91440" bIns="45720">
            <a:spAutoFit/>
          </a:bodyPr>
          <a:lstStyle/>
          <a:p>
            <a:pPr algn="ctr"/>
            <a:r>
              <a:rPr lang="en-US" sz="4000" b="0" cap="none" spc="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3</a:t>
            </a:r>
            <a:endPar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Rectangle 7">
            <a:extLst>
              <a:ext uri="{FF2B5EF4-FFF2-40B4-BE49-F238E27FC236}">
                <a16:creationId xmlns:a16="http://schemas.microsoft.com/office/drawing/2014/main" id="{D3E9CF64-7C5E-8D0A-2AB5-0D8809C85E85}"/>
              </a:ext>
            </a:extLst>
          </p:cNvPr>
          <p:cNvSpPr/>
          <p:nvPr/>
        </p:nvSpPr>
        <p:spPr>
          <a:xfrm>
            <a:off x="6708541" y="231526"/>
            <a:ext cx="2486142" cy="707886"/>
          </a:xfrm>
          <a:prstGeom prst="rect">
            <a:avLst/>
          </a:prstGeom>
          <a:noFill/>
        </p:spPr>
        <p:txBody>
          <a:bodyPr wrap="square" lIns="91440" tIns="45720" rIns="91440" bIns="45720">
            <a:spAutoFit/>
          </a:bodyPr>
          <a:lstStyle/>
          <a:p>
            <a:pPr algn="ctr"/>
            <a:r>
              <a:rPr lang="en-US" sz="4000" b="0" cap="none" spc="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4</a:t>
            </a:r>
            <a:endPar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10" name="Rectangle 9">
            <a:extLst>
              <a:ext uri="{FF2B5EF4-FFF2-40B4-BE49-F238E27FC236}">
                <a16:creationId xmlns:a16="http://schemas.microsoft.com/office/drawing/2014/main" id="{A43598E6-E34B-6D46-CF83-9BEFA4B68503}"/>
              </a:ext>
            </a:extLst>
          </p:cNvPr>
          <p:cNvSpPr/>
          <p:nvPr/>
        </p:nvSpPr>
        <p:spPr>
          <a:xfrm>
            <a:off x="9194683" y="215444"/>
            <a:ext cx="2486142" cy="707886"/>
          </a:xfrm>
          <a:prstGeom prst="rect">
            <a:avLst/>
          </a:prstGeom>
          <a:noFill/>
        </p:spPr>
        <p:txBody>
          <a:bodyPr wrap="square" lIns="91440" tIns="45720" rIns="91440" bIns="45720">
            <a:spAutoFit/>
          </a:bodyPr>
          <a:lstStyle/>
          <a:p>
            <a:pPr algn="ctr"/>
            <a:r>
              <a:rPr lang="en-US" sz="4000" b="0" cap="none" spc="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5</a:t>
            </a:r>
            <a:endPar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E8EE8A6D-DBC3-DE54-4351-426D3D3413D6}"/>
              </a:ext>
            </a:extLst>
          </p:cNvPr>
          <p:cNvSpPr txBox="1"/>
          <p:nvPr/>
        </p:nvSpPr>
        <p:spPr>
          <a:xfrm>
            <a:off x="348003" y="1200252"/>
            <a:ext cx="11375074" cy="1631216"/>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so you first need to create a telegram user account um but after you've done that you will get your little chat window here and what we're first going to do is start off with a call to the bot father because we'll need to create a new bot that will post our wazoo alerts to our telegram group.</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And to do that telegram has a tool called bot father which is a pretty hilarious name actually that we can that we can interact with to create our new bot and so that's first thing.</a:t>
            </a:r>
          </a:p>
        </p:txBody>
      </p:sp>
      <p:sp>
        <p:nvSpPr>
          <p:cNvPr id="16" name="TextBox 15">
            <a:extLst>
              <a:ext uri="{FF2B5EF4-FFF2-40B4-BE49-F238E27FC236}">
                <a16:creationId xmlns:a16="http://schemas.microsoft.com/office/drawing/2014/main" id="{35B10082-2336-2830-68CD-782026286241}"/>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9" name="Picture 8" descr="A screenshot of a computer&#10;&#10;Description automatically generated">
            <a:extLst>
              <a:ext uri="{FF2B5EF4-FFF2-40B4-BE49-F238E27FC236}">
                <a16:creationId xmlns:a16="http://schemas.microsoft.com/office/drawing/2014/main" id="{38E2FC06-07C5-47DD-9989-40FA58F6A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307" y="2888301"/>
            <a:ext cx="7560466" cy="3583682"/>
          </a:xfrm>
          <a:prstGeom prst="rect">
            <a:avLst/>
          </a:prstGeom>
        </p:spPr>
      </p:pic>
    </p:spTree>
    <p:extLst>
      <p:ext uri="{BB962C8B-B14F-4D97-AF65-F5344CB8AC3E}">
        <p14:creationId xmlns:p14="http://schemas.microsoft.com/office/powerpoint/2010/main" val="158042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0" y="1154349"/>
            <a:ext cx="12192000" cy="570365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2286291" y="261167"/>
            <a:ext cx="2172511" cy="923330"/>
          </a:xfrm>
          <a:prstGeom prst="roundRect">
            <a:avLst>
              <a:gd name="adj" fmla="val 50000"/>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a:t>
            </a:r>
          </a:p>
        </p:txBody>
      </p:sp>
      <p:sp>
        <p:nvSpPr>
          <p:cNvPr id="6" name="Rectangle 5">
            <a:extLst>
              <a:ext uri="{FF2B5EF4-FFF2-40B4-BE49-F238E27FC236}">
                <a16:creationId xmlns:a16="http://schemas.microsoft.com/office/drawing/2014/main" id="{47395989-44CB-82E9-2BDE-001726BCDA99}"/>
              </a:ext>
            </a:extLst>
          </p:cNvPr>
          <p:cNvSpPr/>
          <p:nvPr/>
        </p:nvSpPr>
        <p:spPr>
          <a:xfrm>
            <a:off x="2129475" y="290951"/>
            <a:ext cx="2486142" cy="707886"/>
          </a:xfrm>
          <a:prstGeom prst="rect">
            <a:avLst/>
          </a:prstGeom>
          <a:noFill/>
        </p:spPr>
        <p:txBody>
          <a:bodyPr wrap="square" lIns="91440" tIns="45720" rIns="91440" bIns="45720">
            <a:spAutoFit/>
          </a:bodyPr>
          <a:lstStyle/>
          <a:p>
            <a:pPr algn="ctr"/>
            <a:r>
              <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2</a:t>
            </a:r>
          </a:p>
        </p:txBody>
      </p:sp>
      <p:sp>
        <p:nvSpPr>
          <p:cNvPr id="7" name="Rectangle 6">
            <a:extLst>
              <a:ext uri="{FF2B5EF4-FFF2-40B4-BE49-F238E27FC236}">
                <a16:creationId xmlns:a16="http://schemas.microsoft.com/office/drawing/2014/main" id="{2A62823A-D896-481F-A03D-6A22B4C7B6A7}"/>
              </a:ext>
            </a:extLst>
          </p:cNvPr>
          <p:cNvSpPr/>
          <p:nvPr/>
        </p:nvSpPr>
        <p:spPr>
          <a:xfrm>
            <a:off x="4411050"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3</a:t>
            </a:r>
          </a:p>
        </p:txBody>
      </p:sp>
      <p:sp>
        <p:nvSpPr>
          <p:cNvPr id="8" name="Rectangle 7">
            <a:extLst>
              <a:ext uri="{FF2B5EF4-FFF2-40B4-BE49-F238E27FC236}">
                <a16:creationId xmlns:a16="http://schemas.microsoft.com/office/drawing/2014/main" id="{D3E9CF64-7C5E-8D0A-2AB5-0D8809C85E85}"/>
              </a:ext>
            </a:extLst>
          </p:cNvPr>
          <p:cNvSpPr/>
          <p:nvPr/>
        </p:nvSpPr>
        <p:spPr>
          <a:xfrm>
            <a:off x="6708541" y="231526"/>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4</a:t>
            </a:r>
          </a:p>
        </p:txBody>
      </p:sp>
      <p:sp>
        <p:nvSpPr>
          <p:cNvPr id="10" name="Rectangle 9">
            <a:extLst>
              <a:ext uri="{FF2B5EF4-FFF2-40B4-BE49-F238E27FC236}">
                <a16:creationId xmlns:a16="http://schemas.microsoft.com/office/drawing/2014/main" id="{A43598E6-E34B-6D46-CF83-9BEFA4B68503}"/>
              </a:ext>
            </a:extLst>
          </p:cNvPr>
          <p:cNvSpPr/>
          <p:nvPr/>
        </p:nvSpPr>
        <p:spPr>
          <a:xfrm>
            <a:off x="9194683"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5</a:t>
            </a:r>
          </a:p>
        </p:txBody>
      </p:sp>
      <p:sp>
        <p:nvSpPr>
          <p:cNvPr id="15" name="TextBox 14">
            <a:extLst>
              <a:ext uri="{FF2B5EF4-FFF2-40B4-BE49-F238E27FC236}">
                <a16:creationId xmlns:a16="http://schemas.microsoft.com/office/drawing/2014/main" id="{AE3B9C60-2BF8-B649-2746-2EE98FC2B918}"/>
              </a:ext>
            </a:extLst>
          </p:cNvPr>
          <p:cNvSpPr txBox="1"/>
          <p:nvPr/>
        </p:nvSpPr>
        <p:spPr>
          <a:xfrm>
            <a:off x="457475" y="1415516"/>
            <a:ext cx="11459308" cy="1938992"/>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so now we've created our </a:t>
            </a:r>
            <a:r>
              <a:rPr lang="en-US" sz="2000" dirty="0" err="1">
                <a:latin typeface="ADLaM Display" panose="02010000000000000000" pitchFamily="2" charset="0"/>
                <a:ea typeface="ADLaM Display" panose="02010000000000000000" pitchFamily="2" charset="0"/>
                <a:cs typeface="ADLaM Display" panose="02010000000000000000" pitchFamily="2" charset="0"/>
              </a:rPr>
              <a:t>hackerlytics_wazuhalertbot</a:t>
            </a:r>
            <a:r>
              <a:rPr lang="en-US" sz="2000" dirty="0">
                <a:latin typeface="ADLaM Display" panose="02010000000000000000" pitchFamily="2" charset="0"/>
                <a:ea typeface="ADLaM Display" panose="02010000000000000000" pitchFamily="2" charset="0"/>
                <a:cs typeface="ADLaM Display" panose="02010000000000000000" pitchFamily="2" charset="0"/>
              </a:rPr>
              <a:t> and now we need a username for the bot uh you do see here that it has to end with the with the word bot so just make sure whatever you come up with that it ends with the bot.</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you notice that we now get our </a:t>
            </a:r>
            <a:r>
              <a:rPr lang="en-US" sz="2000" dirty="0" err="1">
                <a:latin typeface="ADLaM Display" panose="02010000000000000000" pitchFamily="2" charset="0"/>
                <a:ea typeface="ADLaM Display" panose="02010000000000000000" pitchFamily="2" charset="0"/>
                <a:cs typeface="ADLaM Display" panose="02010000000000000000" pitchFamily="2" charset="0"/>
              </a:rPr>
              <a:t>api</a:t>
            </a:r>
            <a:r>
              <a:rPr lang="en-US" sz="2000" dirty="0">
                <a:latin typeface="ADLaM Display" panose="02010000000000000000" pitchFamily="2" charset="0"/>
                <a:ea typeface="ADLaM Display" panose="02010000000000000000" pitchFamily="2" charset="0"/>
                <a:cs typeface="ADLaM Display" panose="02010000000000000000" pitchFamily="2" charset="0"/>
              </a:rPr>
              <a:t> key which we use to authenticate with our bots so we need to make sure that we copy this value down and store it somewhere because we will now include these within our wazoo scripts.</a:t>
            </a:r>
          </a:p>
        </p:txBody>
      </p:sp>
      <p:sp>
        <p:nvSpPr>
          <p:cNvPr id="16" name="TextBox 15">
            <a:extLst>
              <a:ext uri="{FF2B5EF4-FFF2-40B4-BE49-F238E27FC236}">
                <a16:creationId xmlns:a16="http://schemas.microsoft.com/office/drawing/2014/main" id="{AC12AAEB-AA47-4B66-FFAB-9621E21D781B}"/>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1" name="Picture 10" descr="A screenshot of a chat&#10;&#10;Description automatically generated">
            <a:extLst>
              <a:ext uri="{FF2B5EF4-FFF2-40B4-BE49-F238E27FC236}">
                <a16:creationId xmlns:a16="http://schemas.microsoft.com/office/drawing/2014/main" id="{D8CAB160-390C-4296-B44A-59BE5C441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175" y="3559365"/>
            <a:ext cx="5328743" cy="2539479"/>
          </a:xfrm>
          <a:prstGeom prst="rect">
            <a:avLst/>
          </a:prstGeom>
        </p:spPr>
      </p:pic>
      <p:pic>
        <p:nvPicPr>
          <p:cNvPr id="14" name="Picture 13" descr="A screenshot of a chat&#10;&#10;Description automatically generated">
            <a:extLst>
              <a:ext uri="{FF2B5EF4-FFF2-40B4-BE49-F238E27FC236}">
                <a16:creationId xmlns:a16="http://schemas.microsoft.com/office/drawing/2014/main" id="{3DFF7345-A3D4-457D-A4DE-2DD5B86AB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082" y="3569445"/>
            <a:ext cx="5328743" cy="2519320"/>
          </a:xfrm>
          <a:prstGeom prst="rect">
            <a:avLst/>
          </a:prstGeom>
        </p:spPr>
      </p:pic>
    </p:spTree>
    <p:extLst>
      <p:ext uri="{BB962C8B-B14F-4D97-AF65-F5344CB8AC3E}">
        <p14:creationId xmlns:p14="http://schemas.microsoft.com/office/powerpoint/2010/main" val="3646841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0" y="1120700"/>
            <a:ext cx="12192000" cy="570365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4536030" y="273172"/>
            <a:ext cx="2172511" cy="923330"/>
          </a:xfrm>
          <a:prstGeom prst="roundRect">
            <a:avLst>
              <a:gd name="adj" fmla="val 5000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a:t>
            </a:r>
          </a:p>
        </p:txBody>
      </p:sp>
      <p:sp>
        <p:nvSpPr>
          <p:cNvPr id="6" name="Rectangle 5">
            <a:extLst>
              <a:ext uri="{FF2B5EF4-FFF2-40B4-BE49-F238E27FC236}">
                <a16:creationId xmlns:a16="http://schemas.microsoft.com/office/drawing/2014/main" id="{47395989-44CB-82E9-2BDE-001726BCDA99}"/>
              </a:ext>
            </a:extLst>
          </p:cNvPr>
          <p:cNvSpPr/>
          <p:nvPr/>
        </p:nvSpPr>
        <p:spPr>
          <a:xfrm>
            <a:off x="2020412" y="290951"/>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2</a:t>
            </a:r>
          </a:p>
        </p:txBody>
      </p:sp>
      <p:sp>
        <p:nvSpPr>
          <p:cNvPr id="7" name="Rectangle 6">
            <a:extLst>
              <a:ext uri="{FF2B5EF4-FFF2-40B4-BE49-F238E27FC236}">
                <a16:creationId xmlns:a16="http://schemas.microsoft.com/office/drawing/2014/main" id="{2A62823A-D896-481F-A03D-6A22B4C7B6A7}"/>
              </a:ext>
            </a:extLst>
          </p:cNvPr>
          <p:cNvSpPr/>
          <p:nvPr/>
        </p:nvSpPr>
        <p:spPr>
          <a:xfrm>
            <a:off x="4379215" y="338995"/>
            <a:ext cx="2486142" cy="707886"/>
          </a:xfrm>
          <a:prstGeom prst="rect">
            <a:avLst/>
          </a:prstGeom>
          <a:noFill/>
        </p:spPr>
        <p:txBody>
          <a:bodyPr wrap="square" lIns="91440" tIns="45720" rIns="91440" bIns="45720">
            <a:spAutoFit/>
          </a:bodyPr>
          <a:lstStyle/>
          <a:p>
            <a:pPr algn="ctr"/>
            <a:r>
              <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3</a:t>
            </a:r>
          </a:p>
        </p:txBody>
      </p:sp>
      <p:sp>
        <p:nvSpPr>
          <p:cNvPr id="8" name="Rectangle 7">
            <a:extLst>
              <a:ext uri="{FF2B5EF4-FFF2-40B4-BE49-F238E27FC236}">
                <a16:creationId xmlns:a16="http://schemas.microsoft.com/office/drawing/2014/main" id="{D3E9CF64-7C5E-8D0A-2AB5-0D8809C85E85}"/>
              </a:ext>
            </a:extLst>
          </p:cNvPr>
          <p:cNvSpPr/>
          <p:nvPr/>
        </p:nvSpPr>
        <p:spPr>
          <a:xfrm>
            <a:off x="6708541" y="231526"/>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4</a:t>
            </a:r>
          </a:p>
        </p:txBody>
      </p:sp>
      <p:sp>
        <p:nvSpPr>
          <p:cNvPr id="10" name="Rectangle 9">
            <a:extLst>
              <a:ext uri="{FF2B5EF4-FFF2-40B4-BE49-F238E27FC236}">
                <a16:creationId xmlns:a16="http://schemas.microsoft.com/office/drawing/2014/main" id="{A43598E6-E34B-6D46-CF83-9BEFA4B68503}"/>
              </a:ext>
            </a:extLst>
          </p:cNvPr>
          <p:cNvSpPr/>
          <p:nvPr/>
        </p:nvSpPr>
        <p:spPr>
          <a:xfrm>
            <a:off x="9194683"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5</a:t>
            </a:r>
          </a:p>
        </p:txBody>
      </p:sp>
      <p:sp>
        <p:nvSpPr>
          <p:cNvPr id="13" name="TextBox 12">
            <a:extLst>
              <a:ext uri="{FF2B5EF4-FFF2-40B4-BE49-F238E27FC236}">
                <a16:creationId xmlns:a16="http://schemas.microsoft.com/office/drawing/2014/main" id="{585F986B-58AA-7C6A-BE9A-F1E4B27D079B}"/>
              </a:ext>
            </a:extLst>
          </p:cNvPr>
          <p:cNvSpPr txBox="1"/>
          <p:nvPr/>
        </p:nvSpPr>
        <p:spPr>
          <a:xfrm>
            <a:off x="480647" y="1324444"/>
            <a:ext cx="11359662" cy="1015663"/>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now let's actually create a group for this bot so we'll select our new bot that's linked here and we need to start this guy so we'll go ahead and start the bot.</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all right now that we have that created a group and added a member which is our newly created bot.</a:t>
            </a:r>
          </a:p>
        </p:txBody>
      </p:sp>
      <p:sp>
        <p:nvSpPr>
          <p:cNvPr id="16" name="TextBox 15">
            <a:extLst>
              <a:ext uri="{FF2B5EF4-FFF2-40B4-BE49-F238E27FC236}">
                <a16:creationId xmlns:a16="http://schemas.microsoft.com/office/drawing/2014/main" id="{5DEE9572-AE25-E67E-5628-D4C65A4CD793}"/>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1" name="Picture 10" descr="A screenshot of a computer&#10;&#10;Description automatically generated">
            <a:extLst>
              <a:ext uri="{FF2B5EF4-FFF2-40B4-BE49-F238E27FC236}">
                <a16:creationId xmlns:a16="http://schemas.microsoft.com/office/drawing/2014/main" id="{06E777C6-7679-4CAD-A950-237177868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81" y="2990900"/>
            <a:ext cx="5417881" cy="2744928"/>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D0C7010C-11A8-4307-AAF0-C6F3A4D30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479" y="2943594"/>
            <a:ext cx="5520346" cy="2792528"/>
          </a:xfrm>
          <a:prstGeom prst="rect">
            <a:avLst/>
          </a:prstGeom>
        </p:spPr>
      </p:pic>
    </p:spTree>
    <p:extLst>
      <p:ext uri="{BB962C8B-B14F-4D97-AF65-F5344CB8AC3E}">
        <p14:creationId xmlns:p14="http://schemas.microsoft.com/office/powerpoint/2010/main" val="254914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0" y="1154349"/>
            <a:ext cx="12192000" cy="5703651"/>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6835880" y="287245"/>
            <a:ext cx="2172511" cy="923330"/>
          </a:xfrm>
          <a:prstGeom prst="roundRect">
            <a:avLst>
              <a:gd name="adj" fmla="val 50000"/>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a:t>
            </a:r>
          </a:p>
        </p:txBody>
      </p:sp>
      <p:sp>
        <p:nvSpPr>
          <p:cNvPr id="6" name="Rectangle 5">
            <a:extLst>
              <a:ext uri="{FF2B5EF4-FFF2-40B4-BE49-F238E27FC236}">
                <a16:creationId xmlns:a16="http://schemas.microsoft.com/office/drawing/2014/main" id="{47395989-44CB-82E9-2BDE-001726BCDA99}"/>
              </a:ext>
            </a:extLst>
          </p:cNvPr>
          <p:cNvSpPr/>
          <p:nvPr/>
        </p:nvSpPr>
        <p:spPr>
          <a:xfrm>
            <a:off x="2020412" y="290951"/>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2</a:t>
            </a:r>
          </a:p>
        </p:txBody>
      </p:sp>
      <p:sp>
        <p:nvSpPr>
          <p:cNvPr id="7" name="Rectangle 6">
            <a:extLst>
              <a:ext uri="{FF2B5EF4-FFF2-40B4-BE49-F238E27FC236}">
                <a16:creationId xmlns:a16="http://schemas.microsoft.com/office/drawing/2014/main" id="{2A62823A-D896-481F-A03D-6A22B4C7B6A7}"/>
              </a:ext>
            </a:extLst>
          </p:cNvPr>
          <p:cNvSpPr/>
          <p:nvPr/>
        </p:nvSpPr>
        <p:spPr>
          <a:xfrm>
            <a:off x="4364477"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3</a:t>
            </a:r>
          </a:p>
        </p:txBody>
      </p:sp>
      <p:sp>
        <p:nvSpPr>
          <p:cNvPr id="8" name="Rectangle 7">
            <a:extLst>
              <a:ext uri="{FF2B5EF4-FFF2-40B4-BE49-F238E27FC236}">
                <a16:creationId xmlns:a16="http://schemas.microsoft.com/office/drawing/2014/main" id="{D3E9CF64-7C5E-8D0A-2AB5-0D8809C85E85}"/>
              </a:ext>
            </a:extLst>
          </p:cNvPr>
          <p:cNvSpPr/>
          <p:nvPr/>
        </p:nvSpPr>
        <p:spPr>
          <a:xfrm>
            <a:off x="6679065" y="330954"/>
            <a:ext cx="2486142" cy="707886"/>
          </a:xfrm>
          <a:prstGeom prst="rect">
            <a:avLst/>
          </a:prstGeom>
          <a:noFill/>
        </p:spPr>
        <p:txBody>
          <a:bodyPr wrap="square" lIns="91440" tIns="45720" rIns="91440" bIns="45720">
            <a:spAutoFit/>
          </a:bodyPr>
          <a:lstStyle/>
          <a:p>
            <a:pPr algn="ctr"/>
            <a:r>
              <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4</a:t>
            </a:r>
          </a:p>
        </p:txBody>
      </p:sp>
      <p:sp>
        <p:nvSpPr>
          <p:cNvPr id="10" name="Rectangle 9">
            <a:extLst>
              <a:ext uri="{FF2B5EF4-FFF2-40B4-BE49-F238E27FC236}">
                <a16:creationId xmlns:a16="http://schemas.microsoft.com/office/drawing/2014/main" id="{A43598E6-E34B-6D46-CF83-9BEFA4B68503}"/>
              </a:ext>
            </a:extLst>
          </p:cNvPr>
          <p:cNvSpPr/>
          <p:nvPr/>
        </p:nvSpPr>
        <p:spPr>
          <a:xfrm>
            <a:off x="9194683"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5</a:t>
            </a:r>
          </a:p>
        </p:txBody>
      </p:sp>
      <p:sp>
        <p:nvSpPr>
          <p:cNvPr id="11" name="TextBox 10">
            <a:extLst>
              <a:ext uri="{FF2B5EF4-FFF2-40B4-BE49-F238E27FC236}">
                <a16:creationId xmlns:a16="http://schemas.microsoft.com/office/drawing/2014/main" id="{BEF85975-BAFD-192F-6F1A-C0C820CD7705}"/>
              </a:ext>
            </a:extLst>
          </p:cNvPr>
          <p:cNvSpPr txBox="1"/>
          <p:nvPr/>
        </p:nvSpPr>
        <p:spPr>
          <a:xfrm>
            <a:off x="779635" y="4840355"/>
            <a:ext cx="10310445" cy="1631216"/>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let's actually first do a we need to put a message into this group so uh this message can be whatever </a:t>
            </a:r>
            <a:r>
              <a:rPr lang="en-US" sz="2000" dirty="0" err="1">
                <a:latin typeface="ADLaM Display" panose="02010000000000000000" pitchFamily="2" charset="0"/>
                <a:ea typeface="ADLaM Display" panose="02010000000000000000" pitchFamily="2" charset="0"/>
                <a:cs typeface="ADLaM Display" panose="02010000000000000000" pitchFamily="2" charset="0"/>
              </a:rPr>
              <a:t>whatever</a:t>
            </a:r>
            <a:r>
              <a:rPr lang="en-US" sz="2000" dirty="0">
                <a:latin typeface="ADLaM Display" panose="02010000000000000000" pitchFamily="2" charset="0"/>
                <a:ea typeface="ADLaM Display" panose="02010000000000000000" pitchFamily="2" charset="0"/>
                <a:cs typeface="ADLaM Display" panose="02010000000000000000" pitchFamily="2" charset="0"/>
              </a:rPr>
              <a:t> you want there just needs to be.</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So let's add one bot to the our newly created group to get the chat </a:t>
            </a:r>
            <a:r>
              <a:rPr lang="en-US" sz="2000" dirty="0" err="1">
                <a:latin typeface="ADLaM Display" panose="02010000000000000000" pitchFamily="2" charset="0"/>
                <a:ea typeface="ADLaM Display" panose="02010000000000000000" pitchFamily="2" charset="0"/>
                <a:cs typeface="ADLaM Display" panose="02010000000000000000" pitchFamily="2" charset="0"/>
              </a:rPr>
              <a:t>i’d</a:t>
            </a:r>
            <a:r>
              <a:rPr lang="en-US" sz="2000" dirty="0">
                <a:latin typeface="ADLaM Display" panose="02010000000000000000" pitchFamily="2" charset="0"/>
                <a:ea typeface="ADLaM Display" panose="02010000000000000000" pitchFamily="2" charset="0"/>
                <a:cs typeface="ADLaM Display" panose="02010000000000000000" pitchFamily="2" charset="0"/>
              </a:rPr>
              <a:t>. </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So once you add this bot to group it will show you automatically your chat </a:t>
            </a:r>
            <a:r>
              <a:rPr lang="en-US" sz="2000" dirty="0" err="1">
                <a:latin typeface="ADLaM Display" panose="02010000000000000000" pitchFamily="2" charset="0"/>
                <a:ea typeface="ADLaM Display" panose="02010000000000000000" pitchFamily="2" charset="0"/>
                <a:cs typeface="ADLaM Display" panose="02010000000000000000" pitchFamily="2" charset="0"/>
              </a:rPr>
              <a:t>i’d</a:t>
            </a:r>
            <a:r>
              <a:rPr lang="en-US" sz="2000" dirty="0">
                <a:latin typeface="ADLaM Display" panose="02010000000000000000" pitchFamily="2" charset="0"/>
                <a:ea typeface="ADLaM Display" panose="02010000000000000000" pitchFamily="2" charset="0"/>
                <a:cs typeface="ADLaM Display" panose="02010000000000000000" pitchFamily="2" charset="0"/>
              </a:rPr>
              <a:t>.</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You can also find a git hub repo which </a:t>
            </a:r>
            <a:r>
              <a:rPr lang="en-US" sz="2000" dirty="0" err="1">
                <a:latin typeface="ADLaM Display" panose="02010000000000000000" pitchFamily="2" charset="0"/>
                <a:ea typeface="ADLaM Display" panose="02010000000000000000" pitchFamily="2" charset="0"/>
                <a:cs typeface="ADLaM Display" panose="02010000000000000000" pitchFamily="2" charset="0"/>
              </a:rPr>
              <a:t>i</a:t>
            </a:r>
            <a:r>
              <a:rPr lang="en-US" sz="2000" dirty="0">
                <a:latin typeface="ADLaM Display" panose="02010000000000000000" pitchFamily="2" charset="0"/>
                <a:ea typeface="ADLaM Display" panose="02010000000000000000" pitchFamily="2" charset="0"/>
                <a:cs typeface="ADLaM Display" panose="02010000000000000000" pitchFamily="2" charset="0"/>
              </a:rPr>
              <a:t> used for  </a:t>
            </a:r>
            <a:r>
              <a:rPr lang="en-US" sz="2000" b="1" dirty="0">
                <a:latin typeface="ADLaM Display" panose="02010000000000000000" pitchFamily="2" charset="0"/>
                <a:ea typeface="ADLaM Display" panose="02010000000000000000" pitchFamily="2" charset="0"/>
                <a:cs typeface="ADLaM Display" panose="02010000000000000000" pitchFamily="2" charset="0"/>
                <a:hlinkClick r:id="rId2">
                  <a:extLst>
                    <a:ext uri="{A12FA001-AC4F-418D-AE19-62706E023703}">
                      <ahyp:hlinkClr xmlns:ahyp="http://schemas.microsoft.com/office/drawing/2018/hyperlinkcolor" val="tx"/>
                    </a:ext>
                  </a:extLst>
                </a:hlinkClick>
              </a:rPr>
              <a:t>integrating telegram with</a:t>
            </a:r>
            <a:r>
              <a:rPr lang="en-US" sz="2000" b="1" dirty="0">
                <a:solidFill>
                  <a:srgbClr val="0563C1"/>
                </a:solidFill>
                <a:latin typeface="ADLaM Display" panose="02010000000000000000" pitchFamily="2" charset="0"/>
                <a:ea typeface="ADLaM Display" panose="02010000000000000000" pitchFamily="2" charset="0"/>
                <a:cs typeface="ADLaM Display" panose="02010000000000000000" pitchFamily="2" charset="0"/>
                <a:hlinkClick r:id="rId2">
                  <a:extLst>
                    <a:ext uri="{A12FA001-AC4F-418D-AE19-62706E023703}">
                      <ahyp:hlinkClr xmlns:ahyp="http://schemas.microsoft.com/office/drawing/2018/hyperlinkcolor" val="tx"/>
                    </a:ext>
                  </a:extLst>
                </a:hlinkClick>
              </a:rPr>
              <a:t> </a:t>
            </a:r>
            <a:r>
              <a:rPr lang="en-US" sz="2000" b="1" dirty="0" err="1">
                <a:latin typeface="ADLaM Display" panose="02010000000000000000" pitchFamily="2" charset="0"/>
                <a:ea typeface="ADLaM Display" panose="02010000000000000000" pitchFamily="2" charset="0"/>
                <a:cs typeface="ADLaM Display" panose="02010000000000000000" pitchFamily="2" charset="0"/>
                <a:hlinkClick r:id="rId2">
                  <a:extLst>
                    <a:ext uri="{A12FA001-AC4F-418D-AE19-62706E023703}">
                      <ahyp:hlinkClr xmlns:ahyp="http://schemas.microsoft.com/office/drawing/2018/hyperlinkcolor" val="tx"/>
                    </a:ext>
                  </a:extLst>
                </a:hlinkClick>
              </a:rPr>
              <a:t>wazuh</a:t>
            </a:r>
            <a:r>
              <a:rPr lang="en-US" sz="2000" dirty="0">
                <a:latin typeface="ADLaM Display" panose="02010000000000000000" pitchFamily="2" charset="0"/>
                <a:ea typeface="ADLaM Display" panose="02010000000000000000" pitchFamily="2" charset="0"/>
                <a:cs typeface="ADLaM Display" panose="02010000000000000000" pitchFamily="2" charset="0"/>
              </a:rPr>
              <a:t>.</a:t>
            </a:r>
          </a:p>
        </p:txBody>
      </p:sp>
      <p:sp>
        <p:nvSpPr>
          <p:cNvPr id="17" name="TextBox 16">
            <a:extLst>
              <a:ext uri="{FF2B5EF4-FFF2-40B4-BE49-F238E27FC236}">
                <a16:creationId xmlns:a16="http://schemas.microsoft.com/office/drawing/2014/main" id="{3654018E-C4D3-E6D0-306A-085DA3679782}"/>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2" name="Picture 11" descr="A screenshot of a computer screen&#10;&#10;Description automatically generated">
            <a:extLst>
              <a:ext uri="{FF2B5EF4-FFF2-40B4-BE49-F238E27FC236}">
                <a16:creationId xmlns:a16="http://schemas.microsoft.com/office/drawing/2014/main" id="{4163E1FA-65C5-4D32-9385-A88B5A9C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10" y="1785429"/>
            <a:ext cx="5434335" cy="290391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D1CC3C57-AE76-48DF-B74D-331F84DD1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858" y="1769176"/>
            <a:ext cx="6147065" cy="2903912"/>
          </a:xfrm>
          <a:prstGeom prst="rect">
            <a:avLst/>
          </a:prstGeom>
        </p:spPr>
      </p:pic>
    </p:spTree>
    <p:extLst>
      <p:ext uri="{BB962C8B-B14F-4D97-AF65-F5344CB8AC3E}">
        <p14:creationId xmlns:p14="http://schemas.microsoft.com/office/powerpoint/2010/main" val="2590199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0" y="1154349"/>
            <a:ext cx="12192000" cy="570365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9307284" y="295449"/>
            <a:ext cx="2172511" cy="923330"/>
          </a:xfrm>
          <a:prstGeom prst="roundRect">
            <a:avLst>
              <a:gd name="adj" fmla="val 50000"/>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a:t>
            </a:r>
          </a:p>
        </p:txBody>
      </p:sp>
      <p:sp>
        <p:nvSpPr>
          <p:cNvPr id="6" name="Rectangle 5">
            <a:extLst>
              <a:ext uri="{FF2B5EF4-FFF2-40B4-BE49-F238E27FC236}">
                <a16:creationId xmlns:a16="http://schemas.microsoft.com/office/drawing/2014/main" id="{47395989-44CB-82E9-2BDE-001726BCDA99}"/>
              </a:ext>
            </a:extLst>
          </p:cNvPr>
          <p:cNvSpPr/>
          <p:nvPr/>
        </p:nvSpPr>
        <p:spPr>
          <a:xfrm>
            <a:off x="2020412" y="290951"/>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2</a:t>
            </a:r>
          </a:p>
        </p:txBody>
      </p:sp>
      <p:sp>
        <p:nvSpPr>
          <p:cNvPr id="7" name="Rectangle 6">
            <a:extLst>
              <a:ext uri="{FF2B5EF4-FFF2-40B4-BE49-F238E27FC236}">
                <a16:creationId xmlns:a16="http://schemas.microsoft.com/office/drawing/2014/main" id="{2A62823A-D896-481F-A03D-6A22B4C7B6A7}"/>
              </a:ext>
            </a:extLst>
          </p:cNvPr>
          <p:cNvSpPr/>
          <p:nvPr/>
        </p:nvSpPr>
        <p:spPr>
          <a:xfrm>
            <a:off x="4364477"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3</a:t>
            </a:r>
          </a:p>
        </p:txBody>
      </p:sp>
      <p:sp>
        <p:nvSpPr>
          <p:cNvPr id="8" name="Rectangle 7">
            <a:extLst>
              <a:ext uri="{FF2B5EF4-FFF2-40B4-BE49-F238E27FC236}">
                <a16:creationId xmlns:a16="http://schemas.microsoft.com/office/drawing/2014/main" id="{D3E9CF64-7C5E-8D0A-2AB5-0D8809C85E85}"/>
              </a:ext>
            </a:extLst>
          </p:cNvPr>
          <p:cNvSpPr/>
          <p:nvPr/>
        </p:nvSpPr>
        <p:spPr>
          <a:xfrm>
            <a:off x="6664326" y="283587"/>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4</a:t>
            </a:r>
          </a:p>
        </p:txBody>
      </p:sp>
      <p:sp>
        <p:nvSpPr>
          <p:cNvPr id="10" name="Rectangle 9">
            <a:extLst>
              <a:ext uri="{FF2B5EF4-FFF2-40B4-BE49-F238E27FC236}">
                <a16:creationId xmlns:a16="http://schemas.microsoft.com/office/drawing/2014/main" id="{A43598E6-E34B-6D46-CF83-9BEFA4B68503}"/>
              </a:ext>
            </a:extLst>
          </p:cNvPr>
          <p:cNvSpPr/>
          <p:nvPr/>
        </p:nvSpPr>
        <p:spPr>
          <a:xfrm>
            <a:off x="9150468" y="366281"/>
            <a:ext cx="2486142" cy="707886"/>
          </a:xfrm>
          <a:prstGeom prst="rect">
            <a:avLst/>
          </a:prstGeom>
          <a:noFill/>
        </p:spPr>
        <p:txBody>
          <a:bodyPr wrap="square" lIns="91440" tIns="45720" rIns="91440" bIns="45720">
            <a:spAutoFit/>
          </a:bodyPr>
          <a:lstStyle/>
          <a:p>
            <a:pPr algn="ctr"/>
            <a:r>
              <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5</a:t>
            </a:r>
          </a:p>
        </p:txBody>
      </p:sp>
      <p:sp>
        <p:nvSpPr>
          <p:cNvPr id="13" name="TextBox 12">
            <a:extLst>
              <a:ext uri="{FF2B5EF4-FFF2-40B4-BE49-F238E27FC236}">
                <a16:creationId xmlns:a16="http://schemas.microsoft.com/office/drawing/2014/main" id="{F6C5F946-599B-E074-AE44-58477F580392}"/>
              </a:ext>
            </a:extLst>
          </p:cNvPr>
          <p:cNvSpPr txBox="1"/>
          <p:nvPr/>
        </p:nvSpPr>
        <p:spPr>
          <a:xfrm>
            <a:off x="193431" y="1402085"/>
            <a:ext cx="11916507" cy="1015663"/>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so to do so we just need to jump onto our </a:t>
            </a:r>
            <a:r>
              <a:rPr lang="en-US" sz="20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000" dirty="0">
                <a:latin typeface="ADLaM Display" panose="02010000000000000000" pitchFamily="2" charset="0"/>
                <a:ea typeface="ADLaM Display" panose="02010000000000000000" pitchFamily="2" charset="0"/>
                <a:cs typeface="ADLaM Display" panose="02010000000000000000" pitchFamily="2" charset="0"/>
              </a:rPr>
              <a:t> manager. </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we first need to create our python wrapper which </a:t>
            </a:r>
            <a:r>
              <a:rPr lang="en-US" sz="2000" dirty="0" err="1">
                <a:latin typeface="ADLaM Display" panose="02010000000000000000" pitchFamily="2" charset="0"/>
                <a:ea typeface="ADLaM Display" panose="02010000000000000000" pitchFamily="2" charset="0"/>
                <a:cs typeface="ADLaM Display" panose="02010000000000000000" pitchFamily="2" charset="0"/>
              </a:rPr>
              <a:t>i've</a:t>
            </a:r>
            <a:r>
              <a:rPr lang="en-US" sz="2000" dirty="0">
                <a:latin typeface="ADLaM Display" panose="02010000000000000000" pitchFamily="2" charset="0"/>
                <a:ea typeface="ADLaM Display" panose="02010000000000000000" pitchFamily="2" charset="0"/>
                <a:cs typeface="ADLaM Display" panose="02010000000000000000" pitchFamily="2" charset="0"/>
              </a:rPr>
              <a:t> just named it custom telegram here you can of course name it whatever you want and copy paste first block from the git hub repo which </a:t>
            </a:r>
            <a:r>
              <a:rPr lang="en-US" sz="2000" dirty="0" err="1">
                <a:latin typeface="ADLaM Display" panose="02010000000000000000" pitchFamily="2" charset="0"/>
                <a:ea typeface="ADLaM Display" panose="02010000000000000000" pitchFamily="2" charset="0"/>
                <a:cs typeface="ADLaM Display" panose="02010000000000000000" pitchFamily="2" charset="0"/>
              </a:rPr>
              <a:t>i</a:t>
            </a:r>
            <a:r>
              <a:rPr lang="en-US" sz="2000" dirty="0">
                <a:latin typeface="ADLaM Display" panose="02010000000000000000" pitchFamily="2" charset="0"/>
                <a:ea typeface="ADLaM Display" panose="02010000000000000000" pitchFamily="2" charset="0"/>
                <a:cs typeface="ADLaM Display" panose="02010000000000000000" pitchFamily="2" charset="0"/>
              </a:rPr>
              <a:t> have linked in last page.</a:t>
            </a:r>
          </a:p>
        </p:txBody>
      </p:sp>
      <p:sp>
        <p:nvSpPr>
          <p:cNvPr id="17" name="TextBox 16">
            <a:extLst>
              <a:ext uri="{FF2B5EF4-FFF2-40B4-BE49-F238E27FC236}">
                <a16:creationId xmlns:a16="http://schemas.microsoft.com/office/drawing/2014/main" id="{4B67CDD9-4D68-2D5E-EA57-8A5C8B4BFF71}"/>
              </a:ext>
            </a:extLst>
          </p:cNvPr>
          <p:cNvSpPr txBox="1"/>
          <p:nvPr/>
        </p:nvSpPr>
        <p:spPr>
          <a:xfrm>
            <a:off x="10843708" y="6534195"/>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9" name="Picture 8" descr="A screenshot of a computer program&#10;&#10;Description automatically generated">
            <a:extLst>
              <a:ext uri="{FF2B5EF4-FFF2-40B4-BE49-F238E27FC236}">
                <a16:creationId xmlns:a16="http://schemas.microsoft.com/office/drawing/2014/main" id="{F61B7412-77DC-4B58-8470-65BB32B66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208" y="2417748"/>
            <a:ext cx="4566576" cy="4260173"/>
          </a:xfrm>
          <a:prstGeom prst="rect">
            <a:avLst/>
          </a:prstGeom>
        </p:spPr>
      </p:pic>
    </p:spTree>
    <p:extLst>
      <p:ext uri="{BB962C8B-B14F-4D97-AF65-F5344CB8AC3E}">
        <p14:creationId xmlns:p14="http://schemas.microsoft.com/office/powerpoint/2010/main" val="234412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0" y="1158745"/>
            <a:ext cx="12192000" cy="5703651"/>
          </a:xfrm>
          <a:prstGeom prst="rect">
            <a:avLst/>
          </a:prstGeom>
          <a:solidFill>
            <a:srgbClr val="00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9307284" y="295449"/>
            <a:ext cx="2172511" cy="923330"/>
          </a:xfrm>
          <a:prstGeom prst="roundRect">
            <a:avLst>
              <a:gd name="adj" fmla="val 50000"/>
            </a:avLst>
          </a:prstGeom>
          <a:solidFill>
            <a:srgbClr val="00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10</a:t>
            </a:r>
          </a:p>
        </p:txBody>
      </p:sp>
      <p:sp>
        <p:nvSpPr>
          <p:cNvPr id="6" name="Rectangle 5">
            <a:extLst>
              <a:ext uri="{FF2B5EF4-FFF2-40B4-BE49-F238E27FC236}">
                <a16:creationId xmlns:a16="http://schemas.microsoft.com/office/drawing/2014/main" id="{47395989-44CB-82E9-2BDE-001726BCDA99}"/>
              </a:ext>
            </a:extLst>
          </p:cNvPr>
          <p:cNvSpPr/>
          <p:nvPr/>
        </p:nvSpPr>
        <p:spPr>
          <a:xfrm>
            <a:off x="2020412" y="290951"/>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9</a:t>
            </a:r>
          </a:p>
        </p:txBody>
      </p:sp>
      <p:sp>
        <p:nvSpPr>
          <p:cNvPr id="7" name="Rectangle 6">
            <a:extLst>
              <a:ext uri="{FF2B5EF4-FFF2-40B4-BE49-F238E27FC236}">
                <a16:creationId xmlns:a16="http://schemas.microsoft.com/office/drawing/2014/main" id="{2A62823A-D896-481F-A03D-6A22B4C7B6A7}"/>
              </a:ext>
            </a:extLst>
          </p:cNvPr>
          <p:cNvSpPr/>
          <p:nvPr/>
        </p:nvSpPr>
        <p:spPr>
          <a:xfrm>
            <a:off x="4364477"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8</a:t>
            </a:r>
          </a:p>
        </p:txBody>
      </p:sp>
      <p:sp>
        <p:nvSpPr>
          <p:cNvPr id="8" name="Rectangle 7">
            <a:extLst>
              <a:ext uri="{FF2B5EF4-FFF2-40B4-BE49-F238E27FC236}">
                <a16:creationId xmlns:a16="http://schemas.microsoft.com/office/drawing/2014/main" id="{D3E9CF64-7C5E-8D0A-2AB5-0D8809C85E85}"/>
              </a:ext>
            </a:extLst>
          </p:cNvPr>
          <p:cNvSpPr/>
          <p:nvPr/>
        </p:nvSpPr>
        <p:spPr>
          <a:xfrm>
            <a:off x="6664326" y="283587"/>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7</a:t>
            </a:r>
          </a:p>
        </p:txBody>
      </p:sp>
      <p:sp>
        <p:nvSpPr>
          <p:cNvPr id="10" name="Rectangle 9">
            <a:extLst>
              <a:ext uri="{FF2B5EF4-FFF2-40B4-BE49-F238E27FC236}">
                <a16:creationId xmlns:a16="http://schemas.microsoft.com/office/drawing/2014/main" id="{A43598E6-E34B-6D46-CF83-9BEFA4B68503}"/>
              </a:ext>
            </a:extLst>
          </p:cNvPr>
          <p:cNvSpPr/>
          <p:nvPr/>
        </p:nvSpPr>
        <p:spPr>
          <a:xfrm>
            <a:off x="9150468" y="366281"/>
            <a:ext cx="2486142" cy="707886"/>
          </a:xfrm>
          <a:prstGeom prst="rect">
            <a:avLst/>
          </a:prstGeom>
          <a:noFill/>
        </p:spPr>
        <p:txBody>
          <a:bodyPr wrap="square" lIns="91440" tIns="45720" rIns="91440" bIns="45720">
            <a:spAutoFit/>
          </a:bodyPr>
          <a:lstStyle/>
          <a:p>
            <a:pPr algn="ctr"/>
            <a:r>
              <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3" name="TextBox 12">
            <a:extLst>
              <a:ext uri="{FF2B5EF4-FFF2-40B4-BE49-F238E27FC236}">
                <a16:creationId xmlns:a16="http://schemas.microsoft.com/office/drawing/2014/main" id="{ACAE63A6-6A23-D36A-AEB2-14DB1CF76A61}"/>
              </a:ext>
            </a:extLst>
          </p:cNvPr>
          <p:cNvSpPr txBox="1"/>
          <p:nvPr/>
        </p:nvSpPr>
        <p:spPr>
          <a:xfrm>
            <a:off x="254963" y="5060765"/>
            <a:ext cx="11513540" cy="1323439"/>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we'll now create the actual python script so we'll create our custom telegram.py and then we'll copy the python content down and paste and make some changes to it.</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Here you see we do need to make a change here for our chat id so whatever value that we just grabbed via this tool here we need to take this value and post it</a:t>
            </a:r>
          </a:p>
        </p:txBody>
      </p:sp>
      <p:sp>
        <p:nvSpPr>
          <p:cNvPr id="17" name="TextBox 16">
            <a:extLst>
              <a:ext uri="{FF2B5EF4-FFF2-40B4-BE49-F238E27FC236}">
                <a16:creationId xmlns:a16="http://schemas.microsoft.com/office/drawing/2014/main" id="{C309C43B-F4BF-7FF5-3C4F-C2D971A40F8B}"/>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1" name="Picture 10" descr="A screen shot of a computer program&#10;&#10;Description automatically generated">
            <a:extLst>
              <a:ext uri="{FF2B5EF4-FFF2-40B4-BE49-F238E27FC236}">
                <a16:creationId xmlns:a16="http://schemas.microsoft.com/office/drawing/2014/main" id="{21FEC3E1-BD16-4065-AF6B-6AE50ABA4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804" y="1218779"/>
            <a:ext cx="5191858" cy="3872221"/>
          </a:xfrm>
          <a:prstGeom prst="rect">
            <a:avLst/>
          </a:prstGeom>
        </p:spPr>
      </p:pic>
    </p:spTree>
    <p:extLst>
      <p:ext uri="{BB962C8B-B14F-4D97-AF65-F5344CB8AC3E}">
        <p14:creationId xmlns:p14="http://schemas.microsoft.com/office/powerpoint/2010/main" val="3874384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0" y="1171934"/>
            <a:ext cx="12192000" cy="5703651"/>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6835880" y="287245"/>
            <a:ext cx="2172511" cy="923330"/>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10</a:t>
            </a:r>
          </a:p>
        </p:txBody>
      </p:sp>
      <p:sp>
        <p:nvSpPr>
          <p:cNvPr id="6" name="Rectangle 5">
            <a:extLst>
              <a:ext uri="{FF2B5EF4-FFF2-40B4-BE49-F238E27FC236}">
                <a16:creationId xmlns:a16="http://schemas.microsoft.com/office/drawing/2014/main" id="{47395989-44CB-82E9-2BDE-001726BCDA99}"/>
              </a:ext>
            </a:extLst>
          </p:cNvPr>
          <p:cNvSpPr/>
          <p:nvPr/>
        </p:nvSpPr>
        <p:spPr>
          <a:xfrm>
            <a:off x="2020412" y="290951"/>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9</a:t>
            </a:r>
          </a:p>
        </p:txBody>
      </p:sp>
      <p:sp>
        <p:nvSpPr>
          <p:cNvPr id="7" name="Rectangle 6">
            <a:extLst>
              <a:ext uri="{FF2B5EF4-FFF2-40B4-BE49-F238E27FC236}">
                <a16:creationId xmlns:a16="http://schemas.microsoft.com/office/drawing/2014/main" id="{2A62823A-D896-481F-A03D-6A22B4C7B6A7}"/>
              </a:ext>
            </a:extLst>
          </p:cNvPr>
          <p:cNvSpPr/>
          <p:nvPr/>
        </p:nvSpPr>
        <p:spPr>
          <a:xfrm>
            <a:off x="4364477"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8</a:t>
            </a:r>
          </a:p>
        </p:txBody>
      </p:sp>
      <p:sp>
        <p:nvSpPr>
          <p:cNvPr id="8" name="Rectangle 7">
            <a:extLst>
              <a:ext uri="{FF2B5EF4-FFF2-40B4-BE49-F238E27FC236}">
                <a16:creationId xmlns:a16="http://schemas.microsoft.com/office/drawing/2014/main" id="{D3E9CF64-7C5E-8D0A-2AB5-0D8809C85E85}"/>
              </a:ext>
            </a:extLst>
          </p:cNvPr>
          <p:cNvSpPr/>
          <p:nvPr/>
        </p:nvSpPr>
        <p:spPr>
          <a:xfrm>
            <a:off x="6679065" y="330954"/>
            <a:ext cx="2486142" cy="707886"/>
          </a:xfrm>
          <a:prstGeom prst="rect">
            <a:avLst/>
          </a:prstGeom>
          <a:noFill/>
        </p:spPr>
        <p:txBody>
          <a:bodyPr wrap="square" lIns="91440" tIns="45720" rIns="91440" bIns="45720">
            <a:spAutoFit/>
          </a:bodyPr>
          <a:lstStyle/>
          <a:p>
            <a:pPr algn="ctr"/>
            <a:r>
              <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7</a:t>
            </a:r>
          </a:p>
        </p:txBody>
      </p:sp>
      <p:sp>
        <p:nvSpPr>
          <p:cNvPr id="10" name="Rectangle 9">
            <a:extLst>
              <a:ext uri="{FF2B5EF4-FFF2-40B4-BE49-F238E27FC236}">
                <a16:creationId xmlns:a16="http://schemas.microsoft.com/office/drawing/2014/main" id="{A43598E6-E34B-6D46-CF83-9BEFA4B68503}"/>
              </a:ext>
            </a:extLst>
          </p:cNvPr>
          <p:cNvSpPr/>
          <p:nvPr/>
        </p:nvSpPr>
        <p:spPr>
          <a:xfrm>
            <a:off x="9194683"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5" name="TextBox 14">
            <a:extLst>
              <a:ext uri="{FF2B5EF4-FFF2-40B4-BE49-F238E27FC236}">
                <a16:creationId xmlns:a16="http://schemas.microsoft.com/office/drawing/2014/main" id="{8F6D499B-060B-94AC-64EF-CFD3DBADC620}"/>
              </a:ext>
            </a:extLst>
          </p:cNvPr>
          <p:cNvSpPr txBox="1"/>
          <p:nvPr/>
        </p:nvSpPr>
        <p:spPr>
          <a:xfrm>
            <a:off x="355233" y="5362900"/>
            <a:ext cx="11481533" cy="646331"/>
          </a:xfrm>
          <a:prstGeom prst="rect">
            <a:avLst/>
          </a:prstGeom>
          <a:noFill/>
        </p:spPr>
        <p:txBody>
          <a:bodyPr wrap="square" rtlCol="0">
            <a:spAutoFit/>
          </a:bodyPr>
          <a:lstStyle/>
          <a:p>
            <a:pPr marL="285750" indent="-285750">
              <a:buFont typeface="Wingdings" panose="05000000000000000000" pitchFamily="2" charset="2"/>
              <a:buChar char="ü"/>
            </a:pPr>
            <a:r>
              <a:rPr lang="en-US" dirty="0"/>
              <a:t>we need to change the permissions of these scripts here so first we'll change the permission to the root owner and </a:t>
            </a:r>
            <a:r>
              <a:rPr lang="en-US" dirty="0" err="1"/>
              <a:t>wazuh</a:t>
            </a:r>
            <a:r>
              <a:rPr lang="en-US" dirty="0"/>
              <a:t> group and then we need to modify their execution permissions. </a:t>
            </a:r>
          </a:p>
        </p:txBody>
      </p:sp>
      <p:sp>
        <p:nvSpPr>
          <p:cNvPr id="16" name="TextBox 15">
            <a:extLst>
              <a:ext uri="{FF2B5EF4-FFF2-40B4-BE49-F238E27FC236}">
                <a16:creationId xmlns:a16="http://schemas.microsoft.com/office/drawing/2014/main" id="{EFDC9852-B722-08E4-7B93-7C172D0B2020}"/>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9" name="Picture 8" descr="A screenshot of a computer screen&#10;&#10;Description automatically generated">
            <a:extLst>
              <a:ext uri="{FF2B5EF4-FFF2-40B4-BE49-F238E27FC236}">
                <a16:creationId xmlns:a16="http://schemas.microsoft.com/office/drawing/2014/main" id="{9C8ABDBE-C9D6-4C47-BA4F-38ED8854B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960" y="1379174"/>
            <a:ext cx="7532077" cy="3644979"/>
          </a:xfrm>
          <a:prstGeom prst="rect">
            <a:avLst/>
          </a:prstGeom>
        </p:spPr>
      </p:pic>
    </p:spTree>
    <p:extLst>
      <p:ext uri="{BB962C8B-B14F-4D97-AF65-F5344CB8AC3E}">
        <p14:creationId xmlns:p14="http://schemas.microsoft.com/office/powerpoint/2010/main" val="412021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4396" y="1185122"/>
            <a:ext cx="12192000" cy="570365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4536030" y="273172"/>
            <a:ext cx="2172511" cy="923330"/>
          </a:xfrm>
          <a:prstGeom prst="round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10</a:t>
            </a:r>
          </a:p>
        </p:txBody>
      </p:sp>
      <p:sp>
        <p:nvSpPr>
          <p:cNvPr id="6" name="Rectangle 5">
            <a:extLst>
              <a:ext uri="{FF2B5EF4-FFF2-40B4-BE49-F238E27FC236}">
                <a16:creationId xmlns:a16="http://schemas.microsoft.com/office/drawing/2014/main" id="{47395989-44CB-82E9-2BDE-001726BCDA99}"/>
              </a:ext>
            </a:extLst>
          </p:cNvPr>
          <p:cNvSpPr/>
          <p:nvPr/>
        </p:nvSpPr>
        <p:spPr>
          <a:xfrm>
            <a:off x="2020412" y="290951"/>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9</a:t>
            </a:r>
          </a:p>
        </p:txBody>
      </p:sp>
      <p:sp>
        <p:nvSpPr>
          <p:cNvPr id="7" name="Rectangle 6">
            <a:extLst>
              <a:ext uri="{FF2B5EF4-FFF2-40B4-BE49-F238E27FC236}">
                <a16:creationId xmlns:a16="http://schemas.microsoft.com/office/drawing/2014/main" id="{2A62823A-D896-481F-A03D-6A22B4C7B6A7}"/>
              </a:ext>
            </a:extLst>
          </p:cNvPr>
          <p:cNvSpPr/>
          <p:nvPr/>
        </p:nvSpPr>
        <p:spPr>
          <a:xfrm>
            <a:off x="4379215" y="338995"/>
            <a:ext cx="2486142" cy="707886"/>
          </a:xfrm>
          <a:prstGeom prst="rect">
            <a:avLst/>
          </a:prstGeom>
          <a:noFill/>
        </p:spPr>
        <p:txBody>
          <a:bodyPr wrap="square" lIns="91440" tIns="45720" rIns="91440" bIns="45720">
            <a:spAutoFit/>
          </a:bodyPr>
          <a:lstStyle/>
          <a:p>
            <a:pPr algn="ctr"/>
            <a:r>
              <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8</a:t>
            </a:r>
          </a:p>
        </p:txBody>
      </p:sp>
      <p:sp>
        <p:nvSpPr>
          <p:cNvPr id="8" name="Rectangle 7">
            <a:extLst>
              <a:ext uri="{FF2B5EF4-FFF2-40B4-BE49-F238E27FC236}">
                <a16:creationId xmlns:a16="http://schemas.microsoft.com/office/drawing/2014/main" id="{D3E9CF64-7C5E-8D0A-2AB5-0D8809C85E85}"/>
              </a:ext>
            </a:extLst>
          </p:cNvPr>
          <p:cNvSpPr/>
          <p:nvPr/>
        </p:nvSpPr>
        <p:spPr>
          <a:xfrm>
            <a:off x="6708541" y="231526"/>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7</a:t>
            </a:r>
          </a:p>
        </p:txBody>
      </p:sp>
      <p:sp>
        <p:nvSpPr>
          <p:cNvPr id="10" name="Rectangle 9">
            <a:extLst>
              <a:ext uri="{FF2B5EF4-FFF2-40B4-BE49-F238E27FC236}">
                <a16:creationId xmlns:a16="http://schemas.microsoft.com/office/drawing/2014/main" id="{A43598E6-E34B-6D46-CF83-9BEFA4B68503}"/>
              </a:ext>
            </a:extLst>
          </p:cNvPr>
          <p:cNvSpPr/>
          <p:nvPr/>
        </p:nvSpPr>
        <p:spPr>
          <a:xfrm>
            <a:off x="9194683"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3" name="TextBox 12">
            <a:extLst>
              <a:ext uri="{FF2B5EF4-FFF2-40B4-BE49-F238E27FC236}">
                <a16:creationId xmlns:a16="http://schemas.microsoft.com/office/drawing/2014/main" id="{83718F0A-B16B-BF41-3D51-5EF8BD9C410E}"/>
              </a:ext>
            </a:extLst>
          </p:cNvPr>
          <p:cNvSpPr txBox="1"/>
          <p:nvPr/>
        </p:nvSpPr>
        <p:spPr>
          <a:xfrm>
            <a:off x="485041" y="3039505"/>
            <a:ext cx="11076844" cy="1323439"/>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let's now pop into our </a:t>
            </a:r>
            <a:r>
              <a:rPr lang="en-US" sz="2000" dirty="0" err="1">
                <a:latin typeface="ADLaM Display" panose="02010000000000000000" pitchFamily="2" charset="0"/>
                <a:ea typeface="ADLaM Display" panose="02010000000000000000" pitchFamily="2" charset="0"/>
                <a:cs typeface="ADLaM Display" panose="02010000000000000000" pitchFamily="2" charset="0"/>
              </a:rPr>
              <a:t>ossec.conf</a:t>
            </a:r>
            <a:r>
              <a:rPr lang="en-US" sz="2000" dirty="0">
                <a:latin typeface="ADLaM Display" panose="02010000000000000000" pitchFamily="2" charset="0"/>
                <a:ea typeface="ADLaM Display" panose="02010000000000000000" pitchFamily="2" charset="0"/>
                <a:cs typeface="ADLaM Display" panose="02010000000000000000" pitchFamily="2" charset="0"/>
              </a:rPr>
              <a:t> here and we need to now add our integration block so </a:t>
            </a:r>
            <a:r>
              <a:rPr lang="en-US" sz="2000" dirty="0" err="1">
                <a:latin typeface="ADLaM Display" panose="02010000000000000000" pitchFamily="2" charset="0"/>
                <a:ea typeface="ADLaM Display" panose="02010000000000000000" pitchFamily="2" charset="0"/>
                <a:cs typeface="ADLaM Display" panose="02010000000000000000" pitchFamily="2" charset="0"/>
              </a:rPr>
              <a:t>i</a:t>
            </a:r>
            <a:r>
              <a:rPr lang="en-US" sz="2000" dirty="0">
                <a:latin typeface="ADLaM Display" panose="02010000000000000000" pitchFamily="2" charset="0"/>
                <a:ea typeface="ADLaM Display" panose="02010000000000000000" pitchFamily="2" charset="0"/>
                <a:cs typeface="ADLaM Display" panose="02010000000000000000" pitchFamily="2" charset="0"/>
              </a:rPr>
              <a:t> will copy this block here and scroll down to where </a:t>
            </a:r>
            <a:r>
              <a:rPr lang="en-US" sz="2000" dirty="0" err="1">
                <a:latin typeface="ADLaM Display" panose="02010000000000000000" pitchFamily="2" charset="0"/>
                <a:ea typeface="ADLaM Display" panose="02010000000000000000" pitchFamily="2" charset="0"/>
                <a:cs typeface="ADLaM Display" panose="02010000000000000000" pitchFamily="2" charset="0"/>
              </a:rPr>
              <a:t>i</a:t>
            </a:r>
            <a:r>
              <a:rPr lang="en-US" sz="2000" dirty="0">
                <a:latin typeface="ADLaM Display" panose="02010000000000000000" pitchFamily="2" charset="0"/>
                <a:ea typeface="ADLaM Display" panose="02010000000000000000" pitchFamily="2" charset="0"/>
                <a:cs typeface="ADLaM Display" panose="02010000000000000000" pitchFamily="2" charset="0"/>
              </a:rPr>
              <a:t> have my integrations and let's add our integration block</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Make sure you change your </a:t>
            </a:r>
            <a:r>
              <a:rPr lang="en-US" sz="2000" dirty="0" err="1">
                <a:latin typeface="ADLaM Display" panose="02010000000000000000" pitchFamily="2" charset="0"/>
                <a:ea typeface="ADLaM Display" panose="02010000000000000000" pitchFamily="2" charset="0"/>
                <a:cs typeface="ADLaM Display" panose="02010000000000000000" pitchFamily="2" charset="0"/>
              </a:rPr>
              <a:t>api</a:t>
            </a:r>
            <a:r>
              <a:rPr lang="en-US" sz="2000" dirty="0">
                <a:latin typeface="ADLaM Display" panose="02010000000000000000" pitchFamily="2" charset="0"/>
                <a:ea typeface="ADLaM Display" panose="02010000000000000000" pitchFamily="2" charset="0"/>
                <a:cs typeface="ADLaM Display" panose="02010000000000000000" pitchFamily="2" charset="0"/>
              </a:rPr>
              <a:t> key with yours. </a:t>
            </a:r>
          </a:p>
          <a:p>
            <a:pPr marL="342900" indent="-342900">
              <a:buFont typeface="Wingdings" panose="05000000000000000000" pitchFamily="2" charset="2"/>
              <a:buChar char="ü"/>
            </a:pPr>
            <a:r>
              <a:rPr lang="en-US" sz="2000" dirty="0">
                <a:latin typeface="ADLaM Display" panose="02010000000000000000" pitchFamily="2" charset="0"/>
                <a:ea typeface="ADLaM Display" panose="02010000000000000000" pitchFamily="2" charset="0"/>
                <a:cs typeface="ADLaM Display" panose="02010000000000000000" pitchFamily="2" charset="0"/>
              </a:rPr>
              <a:t>Now restart the </a:t>
            </a:r>
            <a:r>
              <a:rPr lang="en-US" sz="20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000" dirty="0">
                <a:latin typeface="ADLaM Display" panose="02010000000000000000" pitchFamily="2" charset="0"/>
                <a:ea typeface="ADLaM Display" panose="02010000000000000000" pitchFamily="2" charset="0"/>
                <a:cs typeface="ADLaM Display" panose="02010000000000000000" pitchFamily="2" charset="0"/>
              </a:rPr>
              <a:t> manager and check the status .</a:t>
            </a:r>
          </a:p>
        </p:txBody>
      </p:sp>
      <p:sp>
        <p:nvSpPr>
          <p:cNvPr id="16" name="TextBox 15">
            <a:extLst>
              <a:ext uri="{FF2B5EF4-FFF2-40B4-BE49-F238E27FC236}">
                <a16:creationId xmlns:a16="http://schemas.microsoft.com/office/drawing/2014/main" id="{03695774-B814-3888-C192-FEF1761A5A7F}"/>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1" name="Picture 10" descr="A black screen with white text&#10;&#10;Description automatically generated">
            <a:extLst>
              <a:ext uri="{FF2B5EF4-FFF2-40B4-BE49-F238E27FC236}">
                <a16:creationId xmlns:a16="http://schemas.microsoft.com/office/drawing/2014/main" id="{4C4695BC-FF5F-403D-BFA0-F652528E2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313" y="1413830"/>
            <a:ext cx="9009333" cy="1372954"/>
          </a:xfrm>
          <a:prstGeom prst="rect">
            <a:avLst/>
          </a:prstGeom>
        </p:spPr>
      </p:pic>
      <p:pic>
        <p:nvPicPr>
          <p:cNvPr id="17" name="Picture 16" descr="A black screen with white text&#10;&#10;Description automatically generated">
            <a:extLst>
              <a:ext uri="{FF2B5EF4-FFF2-40B4-BE49-F238E27FC236}">
                <a16:creationId xmlns:a16="http://schemas.microsoft.com/office/drawing/2014/main" id="{7A3FFBAA-5FDF-4C33-A377-CB3FFA26B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19" y="4654355"/>
            <a:ext cx="7892562" cy="1088021"/>
          </a:xfrm>
          <a:prstGeom prst="rect">
            <a:avLst/>
          </a:prstGeom>
        </p:spPr>
      </p:pic>
    </p:spTree>
    <p:extLst>
      <p:ext uri="{BB962C8B-B14F-4D97-AF65-F5344CB8AC3E}">
        <p14:creationId xmlns:p14="http://schemas.microsoft.com/office/powerpoint/2010/main" val="1828331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0" y="1185121"/>
            <a:ext cx="12192000" cy="570365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2286291" y="261167"/>
            <a:ext cx="2172511" cy="923330"/>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10</a:t>
            </a:r>
          </a:p>
        </p:txBody>
      </p:sp>
      <p:sp>
        <p:nvSpPr>
          <p:cNvPr id="6" name="Rectangle 5">
            <a:extLst>
              <a:ext uri="{FF2B5EF4-FFF2-40B4-BE49-F238E27FC236}">
                <a16:creationId xmlns:a16="http://schemas.microsoft.com/office/drawing/2014/main" id="{47395989-44CB-82E9-2BDE-001726BCDA99}"/>
              </a:ext>
            </a:extLst>
          </p:cNvPr>
          <p:cNvSpPr/>
          <p:nvPr/>
        </p:nvSpPr>
        <p:spPr>
          <a:xfrm>
            <a:off x="2129475" y="290951"/>
            <a:ext cx="2486142" cy="707886"/>
          </a:xfrm>
          <a:prstGeom prst="rect">
            <a:avLst/>
          </a:prstGeom>
          <a:noFill/>
        </p:spPr>
        <p:txBody>
          <a:bodyPr wrap="square" lIns="91440" tIns="45720" rIns="91440" bIns="45720">
            <a:spAutoFit/>
          </a:bodyPr>
          <a:lstStyle/>
          <a:p>
            <a:pPr algn="ctr"/>
            <a:r>
              <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9</a:t>
            </a:r>
          </a:p>
        </p:txBody>
      </p:sp>
      <p:sp>
        <p:nvSpPr>
          <p:cNvPr id="7" name="Rectangle 6">
            <a:extLst>
              <a:ext uri="{FF2B5EF4-FFF2-40B4-BE49-F238E27FC236}">
                <a16:creationId xmlns:a16="http://schemas.microsoft.com/office/drawing/2014/main" id="{2A62823A-D896-481F-A03D-6A22B4C7B6A7}"/>
              </a:ext>
            </a:extLst>
          </p:cNvPr>
          <p:cNvSpPr/>
          <p:nvPr/>
        </p:nvSpPr>
        <p:spPr>
          <a:xfrm>
            <a:off x="4411050"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8</a:t>
            </a:r>
          </a:p>
        </p:txBody>
      </p:sp>
      <p:sp>
        <p:nvSpPr>
          <p:cNvPr id="8" name="Rectangle 7">
            <a:extLst>
              <a:ext uri="{FF2B5EF4-FFF2-40B4-BE49-F238E27FC236}">
                <a16:creationId xmlns:a16="http://schemas.microsoft.com/office/drawing/2014/main" id="{D3E9CF64-7C5E-8D0A-2AB5-0D8809C85E85}"/>
              </a:ext>
            </a:extLst>
          </p:cNvPr>
          <p:cNvSpPr/>
          <p:nvPr/>
        </p:nvSpPr>
        <p:spPr>
          <a:xfrm>
            <a:off x="6708541" y="231526"/>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7</a:t>
            </a:r>
          </a:p>
        </p:txBody>
      </p:sp>
      <p:sp>
        <p:nvSpPr>
          <p:cNvPr id="10" name="Rectangle 9">
            <a:extLst>
              <a:ext uri="{FF2B5EF4-FFF2-40B4-BE49-F238E27FC236}">
                <a16:creationId xmlns:a16="http://schemas.microsoft.com/office/drawing/2014/main" id="{A43598E6-E34B-6D46-CF83-9BEFA4B68503}"/>
              </a:ext>
            </a:extLst>
          </p:cNvPr>
          <p:cNvSpPr/>
          <p:nvPr/>
        </p:nvSpPr>
        <p:spPr>
          <a:xfrm>
            <a:off x="9194683"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1" name="TextBox 10">
            <a:extLst>
              <a:ext uri="{FF2B5EF4-FFF2-40B4-BE49-F238E27FC236}">
                <a16:creationId xmlns:a16="http://schemas.microsoft.com/office/drawing/2014/main" id="{463220AF-E41A-67D1-1F07-129B5F637E63}"/>
              </a:ext>
            </a:extLst>
          </p:cNvPr>
          <p:cNvSpPr txBox="1"/>
          <p:nvPr/>
        </p:nvSpPr>
        <p:spPr>
          <a:xfrm>
            <a:off x="461002" y="1397057"/>
            <a:ext cx="11509725" cy="677108"/>
          </a:xfrm>
          <a:prstGeom prst="rect">
            <a:avLst/>
          </a:prstGeom>
          <a:noFill/>
        </p:spPr>
        <p:txBody>
          <a:bodyPr wrap="square" rtlCol="0">
            <a:spAutoFit/>
          </a:bodyPr>
          <a:lstStyle/>
          <a:p>
            <a:pPr marL="342900" indent="-342900">
              <a:buFont typeface="Wingdings" panose="05000000000000000000" pitchFamily="2" charset="2"/>
              <a:buChar char="ü"/>
            </a:pPr>
            <a:r>
              <a:rPr lang="en-US" sz="19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Let’s trigger some events or wait for few minutes to get some updates on </a:t>
            </a:r>
            <a:r>
              <a:rPr lang="en-US" sz="19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telegram.Here</a:t>
            </a:r>
            <a:r>
              <a:rPr lang="en-US" sz="19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you can see now we get an updates and real time events we can see here.</a:t>
            </a:r>
          </a:p>
        </p:txBody>
      </p:sp>
      <p:sp>
        <p:nvSpPr>
          <p:cNvPr id="15" name="TextBox 14">
            <a:extLst>
              <a:ext uri="{FF2B5EF4-FFF2-40B4-BE49-F238E27FC236}">
                <a16:creationId xmlns:a16="http://schemas.microsoft.com/office/drawing/2014/main" id="{7D1AFA57-2ECC-E047-0EA8-CA9F6B070324}"/>
              </a:ext>
            </a:extLst>
          </p:cNvPr>
          <p:cNvSpPr txBox="1"/>
          <p:nvPr/>
        </p:nvSpPr>
        <p:spPr>
          <a:xfrm>
            <a:off x="10902875" y="6588623"/>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3" name="Picture 12" descr="A screenshot of a computer&#10;&#10;Description automatically generated">
            <a:extLst>
              <a:ext uri="{FF2B5EF4-FFF2-40B4-BE49-F238E27FC236}">
                <a16:creationId xmlns:a16="http://schemas.microsoft.com/office/drawing/2014/main" id="{7E00FD05-61B5-471E-A991-69ADA52FF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5" y="2330771"/>
            <a:ext cx="8477250" cy="4001245"/>
          </a:xfrm>
          <a:prstGeom prst="rect">
            <a:avLst/>
          </a:prstGeom>
        </p:spPr>
      </p:pic>
    </p:spTree>
    <p:extLst>
      <p:ext uri="{BB962C8B-B14F-4D97-AF65-F5344CB8AC3E}">
        <p14:creationId xmlns:p14="http://schemas.microsoft.com/office/powerpoint/2010/main" val="17249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8480CA3-77C5-702B-C055-39428026FA41}"/>
              </a:ext>
            </a:extLst>
          </p:cNvPr>
          <p:cNvSpPr/>
          <p:nvPr/>
        </p:nvSpPr>
        <p:spPr>
          <a:xfrm>
            <a:off x="7966553" y="1759907"/>
            <a:ext cx="4131502" cy="4716049"/>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85FBDA-16BD-E8B5-3228-0C86FB153892}"/>
              </a:ext>
            </a:extLst>
          </p:cNvPr>
          <p:cNvSpPr txBox="1"/>
          <p:nvPr/>
        </p:nvSpPr>
        <p:spPr>
          <a:xfrm>
            <a:off x="369517" y="2066628"/>
            <a:ext cx="889347" cy="707886"/>
          </a:xfrm>
          <a:prstGeom prst="rect">
            <a:avLst/>
          </a:prstGeom>
          <a:noFill/>
        </p:spPr>
        <p:txBody>
          <a:bodyPr wrap="square" rtlCol="0">
            <a:spAutoFit/>
          </a:bodyPr>
          <a:lstStyle/>
          <a:p>
            <a:r>
              <a:rPr lang="en-US" sz="4000" dirty="0">
                <a:latin typeface="Bookman Old Style" panose="02050604050505020204" pitchFamily="18" charset="0"/>
              </a:rPr>
              <a:t>01</a:t>
            </a:r>
          </a:p>
        </p:txBody>
      </p:sp>
      <p:sp>
        <p:nvSpPr>
          <p:cNvPr id="5" name="TextBox 4">
            <a:extLst>
              <a:ext uri="{FF2B5EF4-FFF2-40B4-BE49-F238E27FC236}">
                <a16:creationId xmlns:a16="http://schemas.microsoft.com/office/drawing/2014/main" id="{26B79680-2D0C-4AAF-51C9-B59F9E970DDD}"/>
              </a:ext>
            </a:extLst>
          </p:cNvPr>
          <p:cNvSpPr txBox="1"/>
          <p:nvPr/>
        </p:nvSpPr>
        <p:spPr>
          <a:xfrm>
            <a:off x="4299819" y="1955982"/>
            <a:ext cx="889347" cy="707886"/>
          </a:xfrm>
          <a:prstGeom prst="rect">
            <a:avLst/>
          </a:prstGeom>
          <a:noFill/>
        </p:spPr>
        <p:txBody>
          <a:bodyPr wrap="square" rtlCol="0">
            <a:spAutoFit/>
          </a:bodyPr>
          <a:lstStyle/>
          <a:p>
            <a:r>
              <a:rPr lang="en-US" sz="4000" dirty="0">
                <a:latin typeface="Bookman Old Style" panose="02050604050505020204" pitchFamily="18" charset="0"/>
              </a:rPr>
              <a:t>02</a:t>
            </a:r>
          </a:p>
        </p:txBody>
      </p:sp>
      <p:sp>
        <p:nvSpPr>
          <p:cNvPr id="7" name="TextBox 6">
            <a:extLst>
              <a:ext uri="{FF2B5EF4-FFF2-40B4-BE49-F238E27FC236}">
                <a16:creationId xmlns:a16="http://schemas.microsoft.com/office/drawing/2014/main" id="{4009FE9D-8506-96F2-E380-5746670639A3}"/>
              </a:ext>
            </a:extLst>
          </p:cNvPr>
          <p:cNvSpPr txBox="1"/>
          <p:nvPr/>
        </p:nvSpPr>
        <p:spPr>
          <a:xfrm>
            <a:off x="8136176" y="2663868"/>
            <a:ext cx="3961879" cy="3046988"/>
          </a:xfrm>
          <a:prstGeom prst="rect">
            <a:avLst/>
          </a:prstGeom>
          <a:noFill/>
        </p:spPr>
        <p:txBody>
          <a:bodyPr wrap="square" rtlCol="0">
            <a:spAutoFit/>
          </a:bodyPr>
          <a:lstStyle/>
          <a:p>
            <a:r>
              <a:rPr lang="en-US" sz="1600" b="1" dirty="0">
                <a:solidFill>
                  <a:schemeClr val="bg1"/>
                </a:solidFill>
                <a:latin typeface="Bookman Old Style" panose="02050604050505020204" pitchFamily="18" charset="0"/>
              </a:rPr>
              <a:t>Cost-Effective Security Solution</a:t>
            </a:r>
          </a:p>
          <a:p>
            <a:endParaRPr lang="en-US" sz="1600" b="1" dirty="0">
              <a:solidFill>
                <a:schemeClr val="bg1"/>
              </a:solidFill>
              <a:latin typeface="Bookman Old Style" panose="02050604050505020204" pitchFamily="18" charset="0"/>
            </a:endParaRPr>
          </a:p>
          <a:p>
            <a:pPr marL="285750" indent="-285750">
              <a:buFont typeface="Arial" panose="020B0604020202020204" pitchFamily="34" charset="0"/>
              <a:buChar char="•"/>
            </a:pPr>
            <a:r>
              <a:rPr lang="en-US" sz="1600" b="1" dirty="0">
                <a:solidFill>
                  <a:schemeClr val="bg1"/>
                </a:solidFill>
                <a:latin typeface="Seaford" panose="00000500000000000000" pitchFamily="2" charset="0"/>
              </a:rPr>
              <a:t>As an open-source solution, </a:t>
            </a:r>
            <a:r>
              <a:rPr lang="en-US" sz="1600" b="1" dirty="0" err="1">
                <a:solidFill>
                  <a:schemeClr val="bg1"/>
                </a:solidFill>
                <a:latin typeface="Seaford" panose="00000500000000000000" pitchFamily="2" charset="0"/>
              </a:rPr>
              <a:t>Wazuh</a:t>
            </a:r>
            <a:r>
              <a:rPr lang="en-US" sz="1600" b="1" dirty="0">
                <a:solidFill>
                  <a:schemeClr val="bg1"/>
                </a:solidFill>
                <a:latin typeface="Seaford" panose="00000500000000000000" pitchFamily="2" charset="0"/>
              </a:rPr>
              <a:t> eliminates the need for costly licensing fees associated with proprietary security tools. </a:t>
            </a:r>
          </a:p>
          <a:p>
            <a:pPr marL="285750" indent="-285750">
              <a:buFont typeface="Arial" panose="020B0604020202020204" pitchFamily="34" charset="0"/>
              <a:buChar char="•"/>
            </a:pPr>
            <a:endParaRPr lang="en-US" sz="1600" b="1" dirty="0">
              <a:solidFill>
                <a:schemeClr val="bg1"/>
              </a:solidFill>
              <a:latin typeface="Seaford" panose="00000500000000000000" pitchFamily="2" charset="0"/>
            </a:endParaRPr>
          </a:p>
          <a:p>
            <a:pPr marL="285750" indent="-285750">
              <a:buFont typeface="Arial" panose="020B0604020202020204" pitchFamily="34" charset="0"/>
              <a:buChar char="•"/>
            </a:pPr>
            <a:r>
              <a:rPr lang="en-US" sz="1600" b="1" dirty="0">
                <a:solidFill>
                  <a:schemeClr val="bg1"/>
                </a:solidFill>
                <a:latin typeface="Seaford" panose="00000500000000000000" pitchFamily="2" charset="0"/>
              </a:rPr>
              <a:t>Organizations can deploy </a:t>
            </a:r>
            <a:r>
              <a:rPr lang="en-US" sz="1600" b="1" dirty="0" err="1">
                <a:solidFill>
                  <a:schemeClr val="bg1"/>
                </a:solidFill>
                <a:latin typeface="Seaford" panose="00000500000000000000" pitchFamily="2" charset="0"/>
              </a:rPr>
              <a:t>Wazuh</a:t>
            </a:r>
            <a:r>
              <a:rPr lang="en-US" sz="1600" b="1" dirty="0">
                <a:solidFill>
                  <a:schemeClr val="bg1"/>
                </a:solidFill>
                <a:latin typeface="Seaford" panose="00000500000000000000" pitchFamily="2" charset="0"/>
              </a:rPr>
              <a:t> at scale without incurring additional expenses, making it a cost-effective choice for enhancing security posture and compliance.</a:t>
            </a:r>
          </a:p>
        </p:txBody>
      </p:sp>
      <p:sp>
        <p:nvSpPr>
          <p:cNvPr id="8" name="TextBox 7">
            <a:extLst>
              <a:ext uri="{FF2B5EF4-FFF2-40B4-BE49-F238E27FC236}">
                <a16:creationId xmlns:a16="http://schemas.microsoft.com/office/drawing/2014/main" id="{C5BAF9D6-0413-D01F-F904-99A4B19F8830}"/>
              </a:ext>
            </a:extLst>
          </p:cNvPr>
          <p:cNvSpPr txBox="1"/>
          <p:nvPr/>
        </p:nvSpPr>
        <p:spPr>
          <a:xfrm>
            <a:off x="8230121" y="1955982"/>
            <a:ext cx="889347" cy="707886"/>
          </a:xfrm>
          <a:prstGeom prst="rect">
            <a:avLst/>
          </a:prstGeom>
          <a:noFill/>
        </p:spPr>
        <p:txBody>
          <a:bodyPr wrap="square" rtlCol="0">
            <a:spAutoFit/>
          </a:bodyPr>
          <a:lstStyle/>
          <a:p>
            <a:r>
              <a:rPr lang="en-US" sz="4000" dirty="0">
                <a:solidFill>
                  <a:schemeClr val="bg1"/>
                </a:solidFill>
                <a:latin typeface="Bookman Old Style" panose="02050604050505020204" pitchFamily="18" charset="0"/>
              </a:rPr>
              <a:t>03</a:t>
            </a:r>
          </a:p>
        </p:txBody>
      </p:sp>
      <p:sp>
        <p:nvSpPr>
          <p:cNvPr id="14" name="TextBox 13">
            <a:extLst>
              <a:ext uri="{FF2B5EF4-FFF2-40B4-BE49-F238E27FC236}">
                <a16:creationId xmlns:a16="http://schemas.microsoft.com/office/drawing/2014/main" id="{76546459-D203-EE3D-6146-79522186E09F}"/>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1" name="TextBox 10">
            <a:extLst>
              <a:ext uri="{FF2B5EF4-FFF2-40B4-BE49-F238E27FC236}">
                <a16:creationId xmlns:a16="http://schemas.microsoft.com/office/drawing/2014/main" id="{74C7F273-762A-4992-AE87-006D88CEDEB1}"/>
              </a:ext>
            </a:extLst>
          </p:cNvPr>
          <p:cNvSpPr txBox="1"/>
          <p:nvPr/>
        </p:nvSpPr>
        <p:spPr>
          <a:xfrm>
            <a:off x="247991" y="2940866"/>
            <a:ext cx="3563475" cy="3323987"/>
          </a:xfrm>
          <a:prstGeom prst="rect">
            <a:avLst/>
          </a:prstGeom>
          <a:noFill/>
        </p:spPr>
        <p:txBody>
          <a:bodyPr wrap="square" rtlCol="0">
            <a:spAutoFit/>
          </a:bodyPr>
          <a:lstStyle/>
          <a:p>
            <a:r>
              <a:rPr lang="en-US" sz="1600" b="1" dirty="0">
                <a:latin typeface="Bookman Old Style" panose="02050604050505020204" pitchFamily="18" charset="0"/>
              </a:rPr>
              <a:t>Threat Detection and Response</a:t>
            </a:r>
          </a:p>
          <a:p>
            <a:endParaRPr lang="en-US" sz="1600" b="1" dirty="0">
              <a:latin typeface="Seaford" panose="00000500000000000000" pitchFamily="2" charset="0"/>
            </a:endParaRPr>
          </a:p>
          <a:p>
            <a:pPr marL="285750" indent="-285750" algn="l">
              <a:buFont typeface="Arial" panose="020B0604020202020204" pitchFamily="34" charset="0"/>
              <a:buChar char="•"/>
            </a:pPr>
            <a:r>
              <a:rPr lang="en-US" sz="1600" b="1" i="0" dirty="0" err="1">
                <a:solidFill>
                  <a:srgbClr val="D1D5DB"/>
                </a:solidFill>
                <a:effectLst/>
                <a:latin typeface="Seaford" panose="00000500000000000000" pitchFamily="2" charset="0"/>
                <a:ea typeface="Cascadia Code" panose="020B0609020000020004" pitchFamily="49" charset="0"/>
                <a:cs typeface="Cascadia Code" panose="020B0609020000020004" pitchFamily="49" charset="0"/>
              </a:rPr>
              <a:t>Wazuh</a:t>
            </a:r>
            <a:r>
              <a:rPr lang="en-US" sz="1600" b="1" i="0" dirty="0">
                <a:solidFill>
                  <a:srgbClr val="D1D5DB"/>
                </a:solidFill>
                <a:effectLst/>
                <a:latin typeface="Seaford" panose="00000500000000000000" pitchFamily="2" charset="0"/>
                <a:ea typeface="Cascadia Code" panose="020B0609020000020004" pitchFamily="49" charset="0"/>
                <a:cs typeface="Cascadia Code" panose="020B0609020000020004" pitchFamily="49" charset="0"/>
              </a:rPr>
              <a:t> provides comprehensive threat detection capabilities, allowing organizations to monitor their IT environments for security threats in real-time.</a:t>
            </a:r>
          </a:p>
          <a:p>
            <a:pPr algn="l"/>
            <a:endParaRPr lang="en-US" sz="1600" b="1" i="0" dirty="0">
              <a:solidFill>
                <a:srgbClr val="D1D5DB"/>
              </a:solidFill>
              <a:effectLst/>
              <a:latin typeface="Seaford" panose="00000500000000000000" pitchFamily="2" charset="0"/>
              <a:ea typeface="Cascadia Code" panose="020B0609020000020004" pitchFamily="49" charset="0"/>
              <a:cs typeface="Cascadia Code" panose="020B0609020000020004" pitchFamily="49" charset="0"/>
            </a:endParaRPr>
          </a:p>
          <a:p>
            <a:pPr marL="285750" indent="-285750" algn="l">
              <a:buFont typeface="Arial" panose="020B0604020202020204" pitchFamily="34" charset="0"/>
              <a:buChar char="•"/>
            </a:pPr>
            <a:r>
              <a:rPr lang="en-US" sz="1600" b="1" i="0" dirty="0">
                <a:solidFill>
                  <a:srgbClr val="D1D5DB"/>
                </a:solidFill>
                <a:effectLst/>
                <a:latin typeface="Seaford" panose="00000500000000000000" pitchFamily="2" charset="0"/>
                <a:ea typeface="Cascadia Code" panose="020B0609020000020004" pitchFamily="49" charset="0"/>
                <a:cs typeface="Cascadia Code" panose="020B0609020000020004" pitchFamily="49" charset="0"/>
              </a:rPr>
              <a:t>It detects suspicious activities, malware, and potential security breaches, enabling quick response and mitigation.</a:t>
            </a:r>
          </a:p>
          <a:p>
            <a:endParaRPr lang="en-US" dirty="0"/>
          </a:p>
        </p:txBody>
      </p:sp>
      <p:sp>
        <p:nvSpPr>
          <p:cNvPr id="12" name="TextBox 11">
            <a:extLst>
              <a:ext uri="{FF2B5EF4-FFF2-40B4-BE49-F238E27FC236}">
                <a16:creationId xmlns:a16="http://schemas.microsoft.com/office/drawing/2014/main" id="{F14D4547-E201-4EFF-8920-E8D2D518A921}"/>
              </a:ext>
            </a:extLst>
          </p:cNvPr>
          <p:cNvSpPr txBox="1"/>
          <p:nvPr/>
        </p:nvSpPr>
        <p:spPr>
          <a:xfrm>
            <a:off x="4014240" y="2940866"/>
            <a:ext cx="3749539" cy="2800767"/>
          </a:xfrm>
          <a:prstGeom prst="rect">
            <a:avLst/>
          </a:prstGeom>
          <a:noFill/>
        </p:spPr>
        <p:txBody>
          <a:bodyPr wrap="square" rtlCol="0">
            <a:spAutoFit/>
          </a:bodyPr>
          <a:lstStyle/>
          <a:p>
            <a:r>
              <a:rPr lang="en-US" sz="1600" b="1" i="0" dirty="0">
                <a:effectLst/>
                <a:latin typeface="Bookman Old Style" panose="02050604050505020204" pitchFamily="18" charset="0"/>
              </a:rPr>
              <a:t>Scalability and Flexibility</a:t>
            </a:r>
          </a:p>
          <a:p>
            <a:endParaRPr lang="en-US" sz="1600" b="1" dirty="0">
              <a:latin typeface="Bookman Old Style" panose="02050604050505020204" pitchFamily="18" charset="0"/>
            </a:endParaRPr>
          </a:p>
          <a:p>
            <a:pPr marL="285750" indent="-285750">
              <a:buFont typeface="Arial" panose="020B0604020202020204" pitchFamily="34" charset="0"/>
              <a:buChar char="•"/>
            </a:pPr>
            <a:r>
              <a:rPr lang="en-US" sz="1600" b="1" dirty="0" err="1">
                <a:solidFill>
                  <a:schemeClr val="tx1">
                    <a:lumMod val="85000"/>
                  </a:schemeClr>
                </a:solidFill>
                <a:latin typeface="Seaford" panose="00000500000000000000" pitchFamily="2" charset="0"/>
              </a:rPr>
              <a:t>Wazuh</a:t>
            </a:r>
            <a:r>
              <a:rPr lang="en-US" sz="1600" b="1" dirty="0">
                <a:solidFill>
                  <a:schemeClr val="tx1">
                    <a:lumMod val="85000"/>
                  </a:schemeClr>
                </a:solidFill>
                <a:latin typeface="Seaford" panose="00000500000000000000" pitchFamily="2" charset="0"/>
              </a:rPr>
              <a:t> is highly scalable and adaptable to various environments, including on-premises, cloud, and hybrid infrastructures.</a:t>
            </a:r>
          </a:p>
          <a:p>
            <a:pPr marL="285750" indent="-285750">
              <a:buFont typeface="Arial" panose="020B0604020202020204" pitchFamily="34" charset="0"/>
              <a:buChar char="•"/>
            </a:pPr>
            <a:endParaRPr lang="en-US" sz="1600" b="1" dirty="0">
              <a:solidFill>
                <a:schemeClr val="tx1">
                  <a:lumMod val="85000"/>
                </a:schemeClr>
              </a:solidFill>
              <a:latin typeface="Seaford" panose="00000500000000000000" pitchFamily="2" charset="0"/>
            </a:endParaRPr>
          </a:p>
          <a:p>
            <a:pPr marL="285750" indent="-285750">
              <a:buFont typeface="Arial" panose="020B0604020202020204" pitchFamily="34" charset="0"/>
              <a:buChar char="•"/>
            </a:pPr>
            <a:r>
              <a:rPr lang="en-US" sz="1600" b="1" dirty="0">
                <a:solidFill>
                  <a:schemeClr val="tx1">
                    <a:lumMod val="85000"/>
                  </a:schemeClr>
                </a:solidFill>
                <a:latin typeface="Seaford" panose="00000500000000000000" pitchFamily="2" charset="0"/>
              </a:rPr>
              <a:t>It can be easily integrated with existing security tools and technologies, providing flexibility in deployment and management.</a:t>
            </a:r>
          </a:p>
        </p:txBody>
      </p:sp>
      <p:sp>
        <p:nvSpPr>
          <p:cNvPr id="15" name="TextBox 14">
            <a:extLst>
              <a:ext uri="{FF2B5EF4-FFF2-40B4-BE49-F238E27FC236}">
                <a16:creationId xmlns:a16="http://schemas.microsoft.com/office/drawing/2014/main" id="{C8348958-5869-4EBC-8C15-5F469950598E}"/>
              </a:ext>
            </a:extLst>
          </p:cNvPr>
          <p:cNvSpPr txBox="1"/>
          <p:nvPr/>
        </p:nvSpPr>
        <p:spPr>
          <a:xfrm>
            <a:off x="2234852" y="226739"/>
            <a:ext cx="7722296" cy="1015663"/>
          </a:xfrm>
          <a:prstGeom prst="rect">
            <a:avLst/>
          </a:prstGeom>
          <a:noFill/>
        </p:spPr>
        <p:txBody>
          <a:bodyPr wrap="square" rtlCol="0">
            <a:spAutoFit/>
          </a:bodyPr>
          <a:lstStyle/>
          <a:p>
            <a:pPr algn="ctr"/>
            <a:r>
              <a:rPr lang="en-US" sz="3000" dirty="0">
                <a:latin typeface="Bookman Old Style" panose="02050604050505020204" pitchFamily="18" charset="0"/>
              </a:rPr>
              <a:t>Exploring the Advantages of </a:t>
            </a:r>
            <a:r>
              <a:rPr lang="en-US" sz="3000" dirty="0" err="1">
                <a:latin typeface="Bookman Old Style" panose="02050604050505020204" pitchFamily="18" charset="0"/>
              </a:rPr>
              <a:t>Wazuh</a:t>
            </a:r>
            <a:r>
              <a:rPr lang="en-US" sz="3000" dirty="0">
                <a:latin typeface="Bookman Old Style" panose="02050604050505020204" pitchFamily="18" charset="0"/>
              </a:rPr>
              <a:t>: </a:t>
            </a:r>
          </a:p>
          <a:p>
            <a:pPr algn="ctr"/>
            <a:r>
              <a:rPr lang="en-US" sz="3000" dirty="0">
                <a:latin typeface="Bookman Old Style" panose="02050604050505020204" pitchFamily="18" charset="0"/>
              </a:rPr>
              <a:t>A Comprehensive Overview</a:t>
            </a:r>
          </a:p>
        </p:txBody>
      </p:sp>
    </p:spTree>
    <p:extLst>
      <p:ext uri="{BB962C8B-B14F-4D97-AF65-F5344CB8AC3E}">
        <p14:creationId xmlns:p14="http://schemas.microsoft.com/office/powerpoint/2010/main" val="348691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66375C-7208-6337-16F2-76527443399C}"/>
              </a:ext>
            </a:extLst>
          </p:cNvPr>
          <p:cNvSpPr/>
          <p:nvPr/>
        </p:nvSpPr>
        <p:spPr>
          <a:xfrm>
            <a:off x="0" y="1171933"/>
            <a:ext cx="12192000" cy="570365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1D6A7-4CE4-5F53-D428-0E694910ED1B}"/>
              </a:ext>
            </a:extLst>
          </p:cNvPr>
          <p:cNvSpPr/>
          <p:nvPr/>
        </p:nvSpPr>
        <p:spPr>
          <a:xfrm>
            <a:off x="4717" y="276922"/>
            <a:ext cx="2172511" cy="923330"/>
          </a:xfrm>
          <a:prstGeom prst="roundRect">
            <a:avLst>
              <a:gd name="adj" fmla="val 50000"/>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167B66-DFF1-2FBE-C755-F88AD946D625}"/>
              </a:ext>
            </a:extLst>
          </p:cNvPr>
          <p:cNvSpPr/>
          <p:nvPr/>
        </p:nvSpPr>
        <p:spPr>
          <a:xfrm>
            <a:off x="-152099" y="295449"/>
            <a:ext cx="2486142" cy="707886"/>
          </a:xfrm>
          <a:prstGeom prst="rect">
            <a:avLst/>
          </a:prstGeom>
          <a:noFill/>
        </p:spPr>
        <p:txBody>
          <a:bodyPr wrap="square" lIns="91440" tIns="45720" rIns="91440" bIns="45720">
            <a:spAutoFit/>
          </a:bodyPr>
          <a:lstStyle/>
          <a:p>
            <a:pPr algn="ctr"/>
            <a:r>
              <a:rPr lang="en-US" sz="4000" b="0" cap="none" spc="0" dirty="0">
                <a:ln w="0">
                  <a:noFill/>
                </a:ln>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10</a:t>
            </a:r>
          </a:p>
        </p:txBody>
      </p:sp>
      <p:sp>
        <p:nvSpPr>
          <p:cNvPr id="6" name="Rectangle 5">
            <a:extLst>
              <a:ext uri="{FF2B5EF4-FFF2-40B4-BE49-F238E27FC236}">
                <a16:creationId xmlns:a16="http://schemas.microsoft.com/office/drawing/2014/main" id="{47395989-44CB-82E9-2BDE-001726BCDA99}"/>
              </a:ext>
            </a:extLst>
          </p:cNvPr>
          <p:cNvSpPr/>
          <p:nvPr/>
        </p:nvSpPr>
        <p:spPr>
          <a:xfrm>
            <a:off x="2145392" y="233971"/>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9</a:t>
            </a:r>
          </a:p>
        </p:txBody>
      </p:sp>
      <p:sp>
        <p:nvSpPr>
          <p:cNvPr id="7" name="Rectangle 6">
            <a:extLst>
              <a:ext uri="{FF2B5EF4-FFF2-40B4-BE49-F238E27FC236}">
                <a16:creationId xmlns:a16="http://schemas.microsoft.com/office/drawing/2014/main" id="{2A62823A-D896-481F-A03D-6A22B4C7B6A7}"/>
              </a:ext>
            </a:extLst>
          </p:cNvPr>
          <p:cNvSpPr/>
          <p:nvPr/>
        </p:nvSpPr>
        <p:spPr>
          <a:xfrm>
            <a:off x="4411050"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8</a:t>
            </a:r>
          </a:p>
        </p:txBody>
      </p:sp>
      <p:sp>
        <p:nvSpPr>
          <p:cNvPr id="8" name="Rectangle 7">
            <a:extLst>
              <a:ext uri="{FF2B5EF4-FFF2-40B4-BE49-F238E27FC236}">
                <a16:creationId xmlns:a16="http://schemas.microsoft.com/office/drawing/2014/main" id="{D3E9CF64-7C5E-8D0A-2AB5-0D8809C85E85}"/>
              </a:ext>
            </a:extLst>
          </p:cNvPr>
          <p:cNvSpPr/>
          <p:nvPr/>
        </p:nvSpPr>
        <p:spPr>
          <a:xfrm>
            <a:off x="6708541" y="231526"/>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7</a:t>
            </a:r>
          </a:p>
        </p:txBody>
      </p:sp>
      <p:sp>
        <p:nvSpPr>
          <p:cNvPr id="10" name="Rectangle 9">
            <a:extLst>
              <a:ext uri="{FF2B5EF4-FFF2-40B4-BE49-F238E27FC236}">
                <a16:creationId xmlns:a16="http://schemas.microsoft.com/office/drawing/2014/main" id="{A43598E6-E34B-6D46-CF83-9BEFA4B68503}"/>
              </a:ext>
            </a:extLst>
          </p:cNvPr>
          <p:cNvSpPr/>
          <p:nvPr/>
        </p:nvSpPr>
        <p:spPr>
          <a:xfrm>
            <a:off x="9194683" y="215444"/>
            <a:ext cx="2486142" cy="707886"/>
          </a:xfrm>
          <a:prstGeom prst="rect">
            <a:avLst/>
          </a:prstGeom>
          <a:noFill/>
        </p:spPr>
        <p:txBody>
          <a:bodyPr wrap="square" lIns="91440" tIns="45720" rIns="91440" bIns="45720">
            <a:spAutoFit/>
          </a:bodyPr>
          <a:lstStyle/>
          <a:p>
            <a:pPr algn="ctr"/>
            <a:r>
              <a:rPr lang="en-US" sz="4000" b="0" cap="none" spc="0" dirty="0">
                <a:ln w="0">
                  <a:noFill/>
                </a:ln>
                <a:solidFill>
                  <a:schemeClr val="bg1">
                    <a:lumMod val="75000"/>
                    <a:lumOff val="25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3" name="TextBox 12">
            <a:extLst>
              <a:ext uri="{FF2B5EF4-FFF2-40B4-BE49-F238E27FC236}">
                <a16:creationId xmlns:a16="http://schemas.microsoft.com/office/drawing/2014/main" id="{A7D3900A-006C-BE12-C0B3-D89494E2B0C6}"/>
              </a:ext>
            </a:extLst>
          </p:cNvPr>
          <p:cNvSpPr txBox="1"/>
          <p:nvPr/>
        </p:nvSpPr>
        <p:spPr>
          <a:xfrm>
            <a:off x="6096000" y="1506397"/>
            <a:ext cx="5367126" cy="1708160"/>
          </a:xfrm>
          <a:prstGeom prst="rect">
            <a:avLst/>
          </a:prstGeom>
          <a:noFill/>
        </p:spPr>
        <p:txBody>
          <a:bodyPr wrap="square" rtlCol="0">
            <a:spAutoFit/>
          </a:bodyPr>
          <a:lstStyle/>
          <a:p>
            <a:pPr marL="342900" indent="-342900">
              <a:buFont typeface="Wingdings" panose="05000000000000000000" pitchFamily="2" charset="2"/>
              <a:buChar char="ü"/>
            </a:pPr>
            <a:r>
              <a:rPr lang="en-US" sz="21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You can see there is last event which is </a:t>
            </a:r>
            <a:r>
              <a:rPr lang="en-US" sz="21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wazuh</a:t>
            </a:r>
            <a:r>
              <a:rPr lang="en-US" sz="21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server started this events is for just now we restarted the </a:t>
            </a:r>
            <a:r>
              <a:rPr lang="en-US" sz="21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wazuh</a:t>
            </a:r>
            <a:r>
              <a:rPr lang="en-US" sz="21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server.</a:t>
            </a:r>
          </a:p>
          <a:p>
            <a:pPr marL="342900" indent="-342900">
              <a:buFont typeface="Wingdings" panose="05000000000000000000" pitchFamily="2" charset="2"/>
              <a:buChar char="ü"/>
            </a:pPr>
            <a:r>
              <a:rPr lang="en-US" sz="21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We are triggering </a:t>
            </a:r>
            <a:r>
              <a:rPr lang="en-US" sz="21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en</a:t>
            </a:r>
            <a:r>
              <a:rPr lang="en-US" sz="21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event for writing wrong password or authentication failure.</a:t>
            </a:r>
          </a:p>
        </p:txBody>
      </p:sp>
      <p:sp>
        <p:nvSpPr>
          <p:cNvPr id="16" name="TextBox 15">
            <a:extLst>
              <a:ext uri="{FF2B5EF4-FFF2-40B4-BE49-F238E27FC236}">
                <a16:creationId xmlns:a16="http://schemas.microsoft.com/office/drawing/2014/main" id="{B041119D-1194-EDE3-E708-25F81F3077B3}"/>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1" name="Picture 10" descr="A screen shot of a computer&#10;&#10;Description automatically generated">
            <a:extLst>
              <a:ext uri="{FF2B5EF4-FFF2-40B4-BE49-F238E27FC236}">
                <a16:creationId xmlns:a16="http://schemas.microsoft.com/office/drawing/2014/main" id="{1CE05770-F53D-47F7-B95F-07281E8DD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03" y="1506397"/>
            <a:ext cx="4943879" cy="1336183"/>
          </a:xfrm>
          <a:prstGeom prst="rect">
            <a:avLst/>
          </a:prstGeom>
        </p:spPr>
      </p:pic>
      <p:sp>
        <p:nvSpPr>
          <p:cNvPr id="17" name="TextBox 16">
            <a:extLst>
              <a:ext uri="{FF2B5EF4-FFF2-40B4-BE49-F238E27FC236}">
                <a16:creationId xmlns:a16="http://schemas.microsoft.com/office/drawing/2014/main" id="{A92FDB45-459F-466E-8EC0-E3E099CF4482}"/>
              </a:ext>
            </a:extLst>
          </p:cNvPr>
          <p:cNvSpPr txBox="1"/>
          <p:nvPr/>
        </p:nvSpPr>
        <p:spPr>
          <a:xfrm>
            <a:off x="286995" y="4173397"/>
            <a:ext cx="5367126" cy="1708160"/>
          </a:xfrm>
          <a:prstGeom prst="rect">
            <a:avLst/>
          </a:prstGeom>
          <a:noFill/>
        </p:spPr>
        <p:txBody>
          <a:bodyPr wrap="square" rtlCol="0">
            <a:spAutoFit/>
          </a:bodyPr>
          <a:lstStyle/>
          <a:p>
            <a:pPr marL="342900" indent="-342900">
              <a:buFont typeface="Wingdings" panose="05000000000000000000" pitchFamily="2" charset="2"/>
              <a:buChar char="ü"/>
            </a:pPr>
            <a:r>
              <a:rPr lang="en-US" sz="21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And here you can see we get events of user logout session closed and also user login failed.</a:t>
            </a:r>
          </a:p>
          <a:p>
            <a:pPr marL="342900" indent="-342900">
              <a:buFont typeface="Wingdings" panose="05000000000000000000" pitchFamily="2" charset="2"/>
              <a:buChar char="ü"/>
            </a:pPr>
            <a:r>
              <a:rPr lang="en-US" sz="21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That's how we can integrate telegram with </a:t>
            </a:r>
            <a:r>
              <a:rPr lang="en-US" sz="21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wazuh</a:t>
            </a:r>
            <a:r>
              <a:rPr lang="en-US" sz="21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p>
        </p:txBody>
      </p:sp>
      <p:pic>
        <p:nvPicPr>
          <p:cNvPr id="19" name="Picture 18" descr="A screenshot of a chat&#10;&#10;Description automatically generated">
            <a:extLst>
              <a:ext uri="{FF2B5EF4-FFF2-40B4-BE49-F238E27FC236}">
                <a16:creationId xmlns:a16="http://schemas.microsoft.com/office/drawing/2014/main" id="{1D712D30-EA7D-48E4-97BC-DA6143050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584" y="3429000"/>
            <a:ext cx="6135330" cy="2900657"/>
          </a:xfrm>
          <a:prstGeom prst="rect">
            <a:avLst/>
          </a:prstGeom>
        </p:spPr>
      </p:pic>
    </p:spTree>
    <p:extLst>
      <p:ext uri="{BB962C8B-B14F-4D97-AF65-F5344CB8AC3E}">
        <p14:creationId xmlns:p14="http://schemas.microsoft.com/office/powerpoint/2010/main" val="143945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82B00E-2A55-20AC-9975-4032410C396B}"/>
              </a:ext>
            </a:extLst>
          </p:cNvPr>
          <p:cNvSpPr/>
          <p:nvPr/>
        </p:nvSpPr>
        <p:spPr>
          <a:xfrm>
            <a:off x="-787315" y="-1863535"/>
            <a:ext cx="14027888" cy="5194005"/>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CD38C2E-62E5-1BCE-0296-50B778D3CE1C}"/>
              </a:ext>
            </a:extLst>
          </p:cNvPr>
          <p:cNvSpPr/>
          <p:nvPr/>
        </p:nvSpPr>
        <p:spPr>
          <a:xfrm>
            <a:off x="-787315" y="-2356909"/>
            <a:ext cx="14027888" cy="519400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7E697D5-E0C9-1523-9B41-6A39C848CE27}"/>
              </a:ext>
            </a:extLst>
          </p:cNvPr>
          <p:cNvSpPr/>
          <p:nvPr/>
        </p:nvSpPr>
        <p:spPr>
          <a:xfrm>
            <a:off x="-787315" y="-2850283"/>
            <a:ext cx="14027888" cy="519400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8E19305-2721-800E-914F-60803A8D3561}"/>
              </a:ext>
            </a:extLst>
          </p:cNvPr>
          <p:cNvSpPr/>
          <p:nvPr/>
        </p:nvSpPr>
        <p:spPr>
          <a:xfrm>
            <a:off x="-787315" y="-3343657"/>
            <a:ext cx="14027888" cy="5194005"/>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ED4749E-3939-1557-0F66-30AEAA7E0CC4}"/>
              </a:ext>
            </a:extLst>
          </p:cNvPr>
          <p:cNvSpPr/>
          <p:nvPr/>
        </p:nvSpPr>
        <p:spPr>
          <a:xfrm>
            <a:off x="-787315" y="-3837031"/>
            <a:ext cx="14027888" cy="519400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C538DD5-077B-B6FF-E53C-F074FF82F312}"/>
              </a:ext>
            </a:extLst>
          </p:cNvPr>
          <p:cNvSpPr/>
          <p:nvPr/>
        </p:nvSpPr>
        <p:spPr>
          <a:xfrm>
            <a:off x="-787315" y="-4330405"/>
            <a:ext cx="14027888" cy="519400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E4CB19-7D5B-322E-6301-4266E2DDBD28}"/>
              </a:ext>
            </a:extLst>
          </p:cNvPr>
          <p:cNvSpPr txBox="1"/>
          <p:nvPr/>
        </p:nvSpPr>
        <p:spPr>
          <a:xfrm>
            <a:off x="1267581" y="2868339"/>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1</a:t>
            </a:r>
          </a:p>
        </p:txBody>
      </p:sp>
      <p:sp>
        <p:nvSpPr>
          <p:cNvPr id="9" name="TextBox 8">
            <a:extLst>
              <a:ext uri="{FF2B5EF4-FFF2-40B4-BE49-F238E27FC236}">
                <a16:creationId xmlns:a16="http://schemas.microsoft.com/office/drawing/2014/main" id="{F39E47EB-39AE-CDD1-EA5F-91999AD955B7}"/>
              </a:ext>
            </a:extLst>
          </p:cNvPr>
          <p:cNvSpPr txBox="1"/>
          <p:nvPr/>
        </p:nvSpPr>
        <p:spPr>
          <a:xfrm>
            <a:off x="2716590" y="2421830"/>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2</a:t>
            </a:r>
          </a:p>
        </p:txBody>
      </p:sp>
      <p:sp>
        <p:nvSpPr>
          <p:cNvPr id="10" name="TextBox 9">
            <a:extLst>
              <a:ext uri="{FF2B5EF4-FFF2-40B4-BE49-F238E27FC236}">
                <a16:creationId xmlns:a16="http://schemas.microsoft.com/office/drawing/2014/main" id="{6E7276C0-4665-2920-C4D5-C1D153352C08}"/>
              </a:ext>
            </a:extLst>
          </p:cNvPr>
          <p:cNvSpPr txBox="1"/>
          <p:nvPr/>
        </p:nvSpPr>
        <p:spPr>
          <a:xfrm>
            <a:off x="3817257" y="1873781"/>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3</a:t>
            </a:r>
          </a:p>
        </p:txBody>
      </p:sp>
      <p:sp>
        <p:nvSpPr>
          <p:cNvPr id="11" name="TextBox 10">
            <a:extLst>
              <a:ext uri="{FF2B5EF4-FFF2-40B4-BE49-F238E27FC236}">
                <a16:creationId xmlns:a16="http://schemas.microsoft.com/office/drawing/2014/main" id="{AA386839-F95A-CEA2-C5A2-D402DA3E5E60}"/>
              </a:ext>
            </a:extLst>
          </p:cNvPr>
          <p:cNvSpPr txBox="1"/>
          <p:nvPr/>
        </p:nvSpPr>
        <p:spPr>
          <a:xfrm>
            <a:off x="5070324" y="1442894"/>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4</a:t>
            </a:r>
          </a:p>
        </p:txBody>
      </p:sp>
      <p:sp>
        <p:nvSpPr>
          <p:cNvPr id="12" name="TextBox 11">
            <a:extLst>
              <a:ext uri="{FF2B5EF4-FFF2-40B4-BE49-F238E27FC236}">
                <a16:creationId xmlns:a16="http://schemas.microsoft.com/office/drawing/2014/main" id="{87604D3D-3240-AB00-C5C8-8110D9917412}"/>
              </a:ext>
            </a:extLst>
          </p:cNvPr>
          <p:cNvSpPr txBox="1"/>
          <p:nvPr/>
        </p:nvSpPr>
        <p:spPr>
          <a:xfrm>
            <a:off x="6226629" y="945614"/>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5</a:t>
            </a:r>
          </a:p>
        </p:txBody>
      </p:sp>
      <p:sp>
        <p:nvSpPr>
          <p:cNvPr id="13" name="TextBox 12">
            <a:extLst>
              <a:ext uri="{FF2B5EF4-FFF2-40B4-BE49-F238E27FC236}">
                <a16:creationId xmlns:a16="http://schemas.microsoft.com/office/drawing/2014/main" id="{0EC4EA07-ED61-A8EB-637D-B1E4D570A0B6}"/>
              </a:ext>
            </a:extLst>
          </p:cNvPr>
          <p:cNvSpPr txBox="1"/>
          <p:nvPr/>
        </p:nvSpPr>
        <p:spPr>
          <a:xfrm>
            <a:off x="7252305" y="381975"/>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5" name="Rectangle 14">
            <a:extLst>
              <a:ext uri="{FF2B5EF4-FFF2-40B4-BE49-F238E27FC236}">
                <a16:creationId xmlns:a16="http://schemas.microsoft.com/office/drawing/2014/main" id="{956248DC-ADBE-F965-3B9D-2AF9130E6571}"/>
              </a:ext>
            </a:extLst>
          </p:cNvPr>
          <p:cNvSpPr/>
          <p:nvPr/>
        </p:nvSpPr>
        <p:spPr>
          <a:xfrm>
            <a:off x="2819382" y="3469901"/>
            <a:ext cx="6814494" cy="707886"/>
          </a:xfrm>
          <a:prstGeom prst="rect">
            <a:avLst/>
          </a:prstGeom>
          <a:noFill/>
        </p:spPr>
        <p:txBody>
          <a:bodyPr wrap="none" lIns="91440" tIns="45720" rIns="91440" bIns="45720">
            <a:spAutoFit/>
          </a:bodyPr>
          <a:lstStyle/>
          <a:p>
            <a:pPr algn="ctr"/>
            <a:r>
              <a:rPr lang="en-US" sz="4000" b="1" spc="50" dirty="0">
                <a:ln w="9525" cmpd="sng">
                  <a:solidFill>
                    <a:srgbClr val="002060"/>
                  </a:solidFill>
                  <a:prstDash val="solid"/>
                </a:ln>
                <a:effectLst>
                  <a:glow rad="38100">
                    <a:schemeClr val="accent1">
                      <a:alpha val="40000"/>
                    </a:schemeClr>
                  </a:glow>
                  <a:innerShdw blurRad="63500" dist="50800" dir="18900000">
                    <a:prstClr val="black">
                      <a:alpha val="50000"/>
                    </a:prstClr>
                  </a:innerShdw>
                </a:effectLst>
              </a:rPr>
              <a:t>Automated Health Monitoring</a:t>
            </a:r>
            <a:endParaRPr lang="en-US" sz="4000" b="1" cap="none" spc="50" dirty="0">
              <a:ln w="9525" cmpd="sng">
                <a:solidFill>
                  <a:srgbClr val="002060"/>
                </a:solidFill>
                <a:prstDash val="solid"/>
              </a:ln>
              <a:effectLst>
                <a:glow rad="38100">
                  <a:schemeClr val="accent1">
                    <a:alpha val="40000"/>
                  </a:schemeClr>
                </a:glow>
                <a:innerShdw blurRad="63500" dist="50800" dir="18900000">
                  <a:prstClr val="black">
                    <a:alpha val="50000"/>
                  </a:prstClr>
                </a:innerShdw>
              </a:effectLst>
            </a:endParaRPr>
          </a:p>
        </p:txBody>
      </p:sp>
      <p:sp>
        <p:nvSpPr>
          <p:cNvPr id="14" name="Rectangle 13">
            <a:extLst>
              <a:ext uri="{FF2B5EF4-FFF2-40B4-BE49-F238E27FC236}">
                <a16:creationId xmlns:a16="http://schemas.microsoft.com/office/drawing/2014/main" id="{910A1E99-7D05-0DE7-D8C8-80ECBD787CA9}"/>
              </a:ext>
            </a:extLst>
          </p:cNvPr>
          <p:cNvSpPr/>
          <p:nvPr/>
        </p:nvSpPr>
        <p:spPr>
          <a:xfrm>
            <a:off x="603381" y="4331847"/>
            <a:ext cx="11246495" cy="2139047"/>
          </a:xfrm>
          <a:prstGeom prst="rect">
            <a:avLst/>
          </a:prstGeom>
          <a:noFill/>
        </p:spPr>
        <p:txBody>
          <a:bodyPr wrap="square" lIns="91440" tIns="45720" rIns="91440" bIns="45720">
            <a:spAutoFit/>
          </a:bodyPr>
          <a:lstStyle/>
          <a:p>
            <a:pPr marL="342900" indent="-342900">
              <a:buFont typeface="Wingdings" panose="05000000000000000000" pitchFamily="2" charset="2"/>
              <a:buChar char="Ø"/>
            </a:pPr>
            <a:r>
              <a:rPr lang="en-US" sz="1900" b="0" cap="none" spc="0" dirty="0">
                <a:ln w="0"/>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Monitoring allows for early detection of potential issues or failures within the </a:t>
            </a:r>
            <a:r>
              <a:rPr lang="en-US" sz="1900" b="0" cap="none" spc="0" dirty="0" err="1">
                <a:ln w="0"/>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Wazuh</a:t>
            </a:r>
            <a:r>
              <a:rPr lang="en-US" sz="1900" b="0" cap="none" spc="0" dirty="0">
                <a:ln w="0"/>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 environment. This includes issues with system resources, services, or configuration errors.</a:t>
            </a:r>
          </a:p>
          <a:p>
            <a:pPr marL="342900" indent="-342900">
              <a:buFont typeface="Wingdings" panose="05000000000000000000" pitchFamily="2" charset="2"/>
              <a:buChar char="Ø"/>
            </a:pPr>
            <a:r>
              <a:rPr lang="en-US" sz="1900" b="0" cap="none" spc="0" dirty="0">
                <a:ln w="0"/>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By monitoring health and performance metrics, administrators can proactively address potential problems before they escalate into critical issues. This helps in maintaining system reliability and uptime.</a:t>
            </a:r>
          </a:p>
          <a:p>
            <a:pPr marL="342900" indent="-342900">
              <a:buFont typeface="Wingdings" panose="05000000000000000000" pitchFamily="2" charset="2"/>
              <a:buChar char="Ø"/>
            </a:pPr>
            <a:r>
              <a:rPr lang="en-US" sz="1900" b="0" cap="none" spc="0" dirty="0">
                <a:ln w="0"/>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A healthy and well-performing </a:t>
            </a:r>
            <a:r>
              <a:rPr lang="en-US" sz="1900" b="0" cap="none" spc="0" dirty="0" err="1">
                <a:ln w="0"/>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Wazuh</a:t>
            </a:r>
            <a:r>
              <a:rPr lang="en-US" sz="1900" b="0" cap="none" spc="0" dirty="0">
                <a:ln w="0"/>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 environment ensures the effectiveness of security monitoring and incident response activities.</a:t>
            </a:r>
          </a:p>
          <a:p>
            <a:pPr marL="342900" indent="-342900">
              <a:buFont typeface="Wingdings" panose="05000000000000000000" pitchFamily="2" charset="2"/>
              <a:buChar char="Ø"/>
            </a:pPr>
            <a:r>
              <a:rPr lang="en-US" sz="1900" b="0" cap="none" spc="0" dirty="0">
                <a:ln w="0"/>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It allows administrators to anticipate future resource requirements and scale the infrastructure accordingly.</a:t>
            </a:r>
          </a:p>
        </p:txBody>
      </p:sp>
      <p:sp>
        <p:nvSpPr>
          <p:cNvPr id="21" name="TextBox 20">
            <a:extLst>
              <a:ext uri="{FF2B5EF4-FFF2-40B4-BE49-F238E27FC236}">
                <a16:creationId xmlns:a16="http://schemas.microsoft.com/office/drawing/2014/main" id="{00383C23-5F15-74B0-E045-5A4861D7F2DA}"/>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Tree>
    <p:extLst>
      <p:ext uri="{BB962C8B-B14F-4D97-AF65-F5344CB8AC3E}">
        <p14:creationId xmlns:p14="http://schemas.microsoft.com/office/powerpoint/2010/main" val="2571248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82B00E-2A55-20AC-9975-4032410C396B}"/>
              </a:ext>
            </a:extLst>
          </p:cNvPr>
          <p:cNvSpPr/>
          <p:nvPr/>
        </p:nvSpPr>
        <p:spPr>
          <a:xfrm>
            <a:off x="-787315" y="-1863535"/>
            <a:ext cx="14027888" cy="9684921"/>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CD38C2E-62E5-1BCE-0296-50B778D3CE1C}"/>
              </a:ext>
            </a:extLst>
          </p:cNvPr>
          <p:cNvSpPr/>
          <p:nvPr/>
        </p:nvSpPr>
        <p:spPr>
          <a:xfrm>
            <a:off x="-787315" y="-2356909"/>
            <a:ext cx="14027888" cy="519400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7E697D5-E0C9-1523-9B41-6A39C848CE27}"/>
              </a:ext>
            </a:extLst>
          </p:cNvPr>
          <p:cNvSpPr/>
          <p:nvPr/>
        </p:nvSpPr>
        <p:spPr>
          <a:xfrm>
            <a:off x="-787315" y="-2850283"/>
            <a:ext cx="14027888" cy="519400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8E19305-2721-800E-914F-60803A8D3561}"/>
              </a:ext>
            </a:extLst>
          </p:cNvPr>
          <p:cNvSpPr/>
          <p:nvPr/>
        </p:nvSpPr>
        <p:spPr>
          <a:xfrm>
            <a:off x="-787315" y="-3343657"/>
            <a:ext cx="14027888" cy="5194005"/>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ED4749E-3939-1557-0F66-30AEAA7E0CC4}"/>
              </a:ext>
            </a:extLst>
          </p:cNvPr>
          <p:cNvSpPr/>
          <p:nvPr/>
        </p:nvSpPr>
        <p:spPr>
          <a:xfrm>
            <a:off x="-787315" y="-3837031"/>
            <a:ext cx="14027888" cy="519400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C538DD5-077B-B6FF-E53C-F074FF82F312}"/>
              </a:ext>
            </a:extLst>
          </p:cNvPr>
          <p:cNvSpPr/>
          <p:nvPr/>
        </p:nvSpPr>
        <p:spPr>
          <a:xfrm>
            <a:off x="-787315" y="-4330405"/>
            <a:ext cx="14027888" cy="519400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9E47EB-39AE-CDD1-EA5F-91999AD955B7}"/>
              </a:ext>
            </a:extLst>
          </p:cNvPr>
          <p:cNvSpPr txBox="1"/>
          <p:nvPr/>
        </p:nvSpPr>
        <p:spPr>
          <a:xfrm>
            <a:off x="2716590" y="2421830"/>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2</a:t>
            </a:r>
          </a:p>
        </p:txBody>
      </p:sp>
      <p:sp>
        <p:nvSpPr>
          <p:cNvPr id="10" name="TextBox 9">
            <a:extLst>
              <a:ext uri="{FF2B5EF4-FFF2-40B4-BE49-F238E27FC236}">
                <a16:creationId xmlns:a16="http://schemas.microsoft.com/office/drawing/2014/main" id="{6E7276C0-4665-2920-C4D5-C1D153352C08}"/>
              </a:ext>
            </a:extLst>
          </p:cNvPr>
          <p:cNvSpPr txBox="1"/>
          <p:nvPr/>
        </p:nvSpPr>
        <p:spPr>
          <a:xfrm>
            <a:off x="3817257" y="1873781"/>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3</a:t>
            </a:r>
          </a:p>
        </p:txBody>
      </p:sp>
      <p:sp>
        <p:nvSpPr>
          <p:cNvPr id="11" name="TextBox 10">
            <a:extLst>
              <a:ext uri="{FF2B5EF4-FFF2-40B4-BE49-F238E27FC236}">
                <a16:creationId xmlns:a16="http://schemas.microsoft.com/office/drawing/2014/main" id="{AA386839-F95A-CEA2-C5A2-D402DA3E5E60}"/>
              </a:ext>
            </a:extLst>
          </p:cNvPr>
          <p:cNvSpPr txBox="1"/>
          <p:nvPr/>
        </p:nvSpPr>
        <p:spPr>
          <a:xfrm>
            <a:off x="5070324" y="1442894"/>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4</a:t>
            </a:r>
          </a:p>
        </p:txBody>
      </p:sp>
      <p:sp>
        <p:nvSpPr>
          <p:cNvPr id="12" name="TextBox 11">
            <a:extLst>
              <a:ext uri="{FF2B5EF4-FFF2-40B4-BE49-F238E27FC236}">
                <a16:creationId xmlns:a16="http://schemas.microsoft.com/office/drawing/2014/main" id="{87604D3D-3240-AB00-C5C8-8110D9917412}"/>
              </a:ext>
            </a:extLst>
          </p:cNvPr>
          <p:cNvSpPr txBox="1"/>
          <p:nvPr/>
        </p:nvSpPr>
        <p:spPr>
          <a:xfrm>
            <a:off x="6226629" y="945614"/>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5</a:t>
            </a:r>
          </a:p>
        </p:txBody>
      </p:sp>
      <p:sp>
        <p:nvSpPr>
          <p:cNvPr id="13" name="TextBox 12">
            <a:extLst>
              <a:ext uri="{FF2B5EF4-FFF2-40B4-BE49-F238E27FC236}">
                <a16:creationId xmlns:a16="http://schemas.microsoft.com/office/drawing/2014/main" id="{0EC4EA07-ED61-A8EB-637D-B1E4D570A0B6}"/>
              </a:ext>
            </a:extLst>
          </p:cNvPr>
          <p:cNvSpPr txBox="1"/>
          <p:nvPr/>
        </p:nvSpPr>
        <p:spPr>
          <a:xfrm>
            <a:off x="7252305" y="381975"/>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5" name="TextBox 14">
            <a:extLst>
              <a:ext uri="{FF2B5EF4-FFF2-40B4-BE49-F238E27FC236}">
                <a16:creationId xmlns:a16="http://schemas.microsoft.com/office/drawing/2014/main" id="{7B340BE3-DB24-188D-FDD0-16586F69D9C2}"/>
              </a:ext>
            </a:extLst>
          </p:cNvPr>
          <p:cNvSpPr txBox="1"/>
          <p:nvPr/>
        </p:nvSpPr>
        <p:spPr>
          <a:xfrm>
            <a:off x="331307" y="2978925"/>
            <a:ext cx="12135367" cy="1938992"/>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so we're going to create a bash script to detect running </a:t>
            </a:r>
            <a:r>
              <a:rPr lang="en-US" sz="20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Wazuh</a:t>
            </a: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processes we're then going to attempt to have the script to resolve the issue by itself </a:t>
            </a:r>
          </a:p>
          <a:p>
            <a:pPr marL="342900" indent="-342900">
              <a:buFont typeface="Wingdings" panose="05000000000000000000" pitchFamily="2" charset="2"/>
              <a:buChar char="v"/>
            </a:pP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we're then going to write the output to our temp </a:t>
            </a:r>
            <a:r>
              <a:rPr lang="en-US" sz="20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health.json</a:t>
            </a: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file we're going to collect the file with the </a:t>
            </a:r>
            <a:r>
              <a:rPr lang="en-US" sz="20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Wazuh</a:t>
            </a: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manager</a:t>
            </a:r>
          </a:p>
          <a:p>
            <a:pPr marL="342900" indent="-342900">
              <a:buFont typeface="Wingdings" panose="05000000000000000000" pitchFamily="2" charset="2"/>
              <a:buChar char="v"/>
            </a:pP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 am on my </a:t>
            </a:r>
            <a:r>
              <a:rPr lang="en-US" sz="20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Wazuh</a:t>
            </a: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manager here um and if I do a </a:t>
            </a:r>
            <a:r>
              <a:rPr lang="en-US" sz="20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ps</a:t>
            </a: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aux and let's grep for </a:t>
            </a:r>
            <a:r>
              <a:rPr lang="en-US" sz="20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Wazuh</a:t>
            </a: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here you can see all of our running processes.</a:t>
            </a:r>
          </a:p>
        </p:txBody>
      </p:sp>
      <p:pic>
        <p:nvPicPr>
          <p:cNvPr id="18" name="Picture 17" descr="A screen shot of a black screen&#10;&#10;Description automatically generated">
            <a:extLst>
              <a:ext uri="{FF2B5EF4-FFF2-40B4-BE49-F238E27FC236}">
                <a16:creationId xmlns:a16="http://schemas.microsoft.com/office/drawing/2014/main" id="{7260DEDE-F647-4739-8F0A-C9F8C1FEE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380" y="4589232"/>
            <a:ext cx="8573928" cy="2258753"/>
          </a:xfrm>
          <a:prstGeom prst="rect">
            <a:avLst/>
          </a:prstGeom>
        </p:spPr>
      </p:pic>
    </p:spTree>
    <p:extLst>
      <p:ext uri="{BB962C8B-B14F-4D97-AF65-F5344CB8AC3E}">
        <p14:creationId xmlns:p14="http://schemas.microsoft.com/office/powerpoint/2010/main" val="21656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82B00E-2A55-20AC-9975-4032410C396B}"/>
              </a:ext>
            </a:extLst>
          </p:cNvPr>
          <p:cNvSpPr/>
          <p:nvPr/>
        </p:nvSpPr>
        <p:spPr>
          <a:xfrm>
            <a:off x="-787315" y="-1863535"/>
            <a:ext cx="14027888" cy="9684921"/>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CD38C2E-62E5-1BCE-0296-50B778D3CE1C}"/>
              </a:ext>
            </a:extLst>
          </p:cNvPr>
          <p:cNvSpPr/>
          <p:nvPr/>
        </p:nvSpPr>
        <p:spPr>
          <a:xfrm>
            <a:off x="-787315" y="-2356909"/>
            <a:ext cx="14027888" cy="10724732"/>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7E697D5-E0C9-1523-9B41-6A39C848CE27}"/>
              </a:ext>
            </a:extLst>
          </p:cNvPr>
          <p:cNvSpPr/>
          <p:nvPr/>
        </p:nvSpPr>
        <p:spPr>
          <a:xfrm>
            <a:off x="-787315" y="-2850283"/>
            <a:ext cx="14027888" cy="519400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8E19305-2721-800E-914F-60803A8D3561}"/>
              </a:ext>
            </a:extLst>
          </p:cNvPr>
          <p:cNvSpPr/>
          <p:nvPr/>
        </p:nvSpPr>
        <p:spPr>
          <a:xfrm>
            <a:off x="-787315" y="-3343657"/>
            <a:ext cx="14027888" cy="5194005"/>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ED4749E-3939-1557-0F66-30AEAA7E0CC4}"/>
              </a:ext>
            </a:extLst>
          </p:cNvPr>
          <p:cNvSpPr/>
          <p:nvPr/>
        </p:nvSpPr>
        <p:spPr>
          <a:xfrm>
            <a:off x="-787315" y="-3837031"/>
            <a:ext cx="14027888" cy="519400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C538DD5-077B-B6FF-E53C-F074FF82F312}"/>
              </a:ext>
            </a:extLst>
          </p:cNvPr>
          <p:cNvSpPr/>
          <p:nvPr/>
        </p:nvSpPr>
        <p:spPr>
          <a:xfrm>
            <a:off x="-787315" y="-4330405"/>
            <a:ext cx="14027888" cy="519400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7276C0-4665-2920-C4D5-C1D153352C08}"/>
              </a:ext>
            </a:extLst>
          </p:cNvPr>
          <p:cNvSpPr txBox="1"/>
          <p:nvPr/>
        </p:nvSpPr>
        <p:spPr>
          <a:xfrm>
            <a:off x="3817257" y="1873781"/>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3</a:t>
            </a:r>
          </a:p>
        </p:txBody>
      </p:sp>
      <p:sp>
        <p:nvSpPr>
          <p:cNvPr id="11" name="TextBox 10">
            <a:extLst>
              <a:ext uri="{FF2B5EF4-FFF2-40B4-BE49-F238E27FC236}">
                <a16:creationId xmlns:a16="http://schemas.microsoft.com/office/drawing/2014/main" id="{AA386839-F95A-CEA2-C5A2-D402DA3E5E60}"/>
              </a:ext>
            </a:extLst>
          </p:cNvPr>
          <p:cNvSpPr txBox="1"/>
          <p:nvPr/>
        </p:nvSpPr>
        <p:spPr>
          <a:xfrm>
            <a:off x="5070324" y="1442894"/>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4</a:t>
            </a:r>
          </a:p>
        </p:txBody>
      </p:sp>
      <p:sp>
        <p:nvSpPr>
          <p:cNvPr id="12" name="TextBox 11">
            <a:extLst>
              <a:ext uri="{FF2B5EF4-FFF2-40B4-BE49-F238E27FC236}">
                <a16:creationId xmlns:a16="http://schemas.microsoft.com/office/drawing/2014/main" id="{87604D3D-3240-AB00-C5C8-8110D9917412}"/>
              </a:ext>
            </a:extLst>
          </p:cNvPr>
          <p:cNvSpPr txBox="1"/>
          <p:nvPr/>
        </p:nvSpPr>
        <p:spPr>
          <a:xfrm>
            <a:off x="6226629" y="945614"/>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5</a:t>
            </a:r>
          </a:p>
        </p:txBody>
      </p:sp>
      <p:sp>
        <p:nvSpPr>
          <p:cNvPr id="13" name="TextBox 12">
            <a:extLst>
              <a:ext uri="{FF2B5EF4-FFF2-40B4-BE49-F238E27FC236}">
                <a16:creationId xmlns:a16="http://schemas.microsoft.com/office/drawing/2014/main" id="{0EC4EA07-ED61-A8EB-637D-B1E4D570A0B6}"/>
              </a:ext>
            </a:extLst>
          </p:cNvPr>
          <p:cNvSpPr txBox="1"/>
          <p:nvPr/>
        </p:nvSpPr>
        <p:spPr>
          <a:xfrm>
            <a:off x="7252305" y="381975"/>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4" name="TextBox 13">
            <a:extLst>
              <a:ext uri="{FF2B5EF4-FFF2-40B4-BE49-F238E27FC236}">
                <a16:creationId xmlns:a16="http://schemas.microsoft.com/office/drawing/2014/main" id="{07C71B29-1608-B5B5-8840-65628E8817E7}"/>
              </a:ext>
            </a:extLst>
          </p:cNvPr>
          <p:cNvSpPr txBox="1"/>
          <p:nvPr/>
        </p:nvSpPr>
        <p:spPr>
          <a:xfrm>
            <a:off x="586057" y="2485797"/>
            <a:ext cx="8807808"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So now just make a bash file and open it and paste content that is shown below.</a:t>
            </a:r>
          </a:p>
        </p:txBody>
      </p:sp>
      <p:sp>
        <p:nvSpPr>
          <p:cNvPr id="19" name="TextBox 18">
            <a:extLst>
              <a:ext uri="{FF2B5EF4-FFF2-40B4-BE49-F238E27FC236}">
                <a16:creationId xmlns:a16="http://schemas.microsoft.com/office/drawing/2014/main" id="{822CA07B-A536-0C25-DF4A-40CA36F731FD}"/>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6" name="Picture 15" descr="A screen shot of a computer program&#10;&#10;Description automatically generated">
            <a:extLst>
              <a:ext uri="{FF2B5EF4-FFF2-40B4-BE49-F238E27FC236}">
                <a16:creationId xmlns:a16="http://schemas.microsoft.com/office/drawing/2014/main" id="{1C0F6481-526C-4726-A431-F9F890B0B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626" y="2947247"/>
            <a:ext cx="5796748" cy="3795863"/>
          </a:xfrm>
          <a:prstGeom prst="rect">
            <a:avLst/>
          </a:prstGeom>
        </p:spPr>
      </p:pic>
    </p:spTree>
    <p:extLst>
      <p:ext uri="{BB962C8B-B14F-4D97-AF65-F5344CB8AC3E}">
        <p14:creationId xmlns:p14="http://schemas.microsoft.com/office/powerpoint/2010/main" val="230502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82B00E-2A55-20AC-9975-4032410C396B}"/>
              </a:ext>
            </a:extLst>
          </p:cNvPr>
          <p:cNvSpPr/>
          <p:nvPr/>
        </p:nvSpPr>
        <p:spPr>
          <a:xfrm>
            <a:off x="-787315" y="-1863535"/>
            <a:ext cx="14027888" cy="9684921"/>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CD38C2E-62E5-1BCE-0296-50B778D3CE1C}"/>
              </a:ext>
            </a:extLst>
          </p:cNvPr>
          <p:cNvSpPr/>
          <p:nvPr/>
        </p:nvSpPr>
        <p:spPr>
          <a:xfrm>
            <a:off x="-787315" y="-2356909"/>
            <a:ext cx="14027888" cy="10724732"/>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7E697D5-E0C9-1523-9B41-6A39C848CE27}"/>
              </a:ext>
            </a:extLst>
          </p:cNvPr>
          <p:cNvSpPr/>
          <p:nvPr/>
        </p:nvSpPr>
        <p:spPr>
          <a:xfrm>
            <a:off x="-787315" y="-2408653"/>
            <a:ext cx="14027888" cy="11675306"/>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C8E19305-2721-800E-914F-60803A8D3561}"/>
              </a:ext>
            </a:extLst>
          </p:cNvPr>
          <p:cNvSpPr/>
          <p:nvPr/>
        </p:nvSpPr>
        <p:spPr>
          <a:xfrm>
            <a:off x="-787315" y="-3343657"/>
            <a:ext cx="14027888" cy="5194005"/>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ED4749E-3939-1557-0F66-30AEAA7E0CC4}"/>
              </a:ext>
            </a:extLst>
          </p:cNvPr>
          <p:cNvSpPr/>
          <p:nvPr/>
        </p:nvSpPr>
        <p:spPr>
          <a:xfrm>
            <a:off x="-787315" y="-3837031"/>
            <a:ext cx="14027888" cy="519400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C538DD5-077B-B6FF-E53C-F074FF82F312}"/>
              </a:ext>
            </a:extLst>
          </p:cNvPr>
          <p:cNvSpPr/>
          <p:nvPr/>
        </p:nvSpPr>
        <p:spPr>
          <a:xfrm>
            <a:off x="-787315" y="-4330405"/>
            <a:ext cx="14027888" cy="519400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A386839-F95A-CEA2-C5A2-D402DA3E5E60}"/>
              </a:ext>
            </a:extLst>
          </p:cNvPr>
          <p:cNvSpPr txBox="1"/>
          <p:nvPr/>
        </p:nvSpPr>
        <p:spPr>
          <a:xfrm>
            <a:off x="5070324" y="1442894"/>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4</a:t>
            </a:r>
          </a:p>
        </p:txBody>
      </p:sp>
      <p:sp>
        <p:nvSpPr>
          <p:cNvPr id="12" name="TextBox 11">
            <a:extLst>
              <a:ext uri="{FF2B5EF4-FFF2-40B4-BE49-F238E27FC236}">
                <a16:creationId xmlns:a16="http://schemas.microsoft.com/office/drawing/2014/main" id="{87604D3D-3240-AB00-C5C8-8110D9917412}"/>
              </a:ext>
            </a:extLst>
          </p:cNvPr>
          <p:cNvSpPr txBox="1"/>
          <p:nvPr/>
        </p:nvSpPr>
        <p:spPr>
          <a:xfrm>
            <a:off x="6226629" y="945614"/>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5</a:t>
            </a:r>
          </a:p>
        </p:txBody>
      </p:sp>
      <p:sp>
        <p:nvSpPr>
          <p:cNvPr id="13" name="TextBox 12">
            <a:extLst>
              <a:ext uri="{FF2B5EF4-FFF2-40B4-BE49-F238E27FC236}">
                <a16:creationId xmlns:a16="http://schemas.microsoft.com/office/drawing/2014/main" id="{0EC4EA07-ED61-A8EB-637D-B1E4D570A0B6}"/>
              </a:ext>
            </a:extLst>
          </p:cNvPr>
          <p:cNvSpPr txBox="1"/>
          <p:nvPr/>
        </p:nvSpPr>
        <p:spPr>
          <a:xfrm>
            <a:off x="7252305" y="381975"/>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0" name="TextBox 9">
            <a:extLst>
              <a:ext uri="{FF2B5EF4-FFF2-40B4-BE49-F238E27FC236}">
                <a16:creationId xmlns:a16="http://schemas.microsoft.com/office/drawing/2014/main" id="{886FFF66-2A13-2E3D-059C-7A54FB3170A9}"/>
              </a:ext>
            </a:extLst>
          </p:cNvPr>
          <p:cNvSpPr txBox="1"/>
          <p:nvPr/>
        </p:nvSpPr>
        <p:spPr>
          <a:xfrm>
            <a:off x="62452" y="2138908"/>
            <a:ext cx="5910730"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ADLaM Display" panose="02010000000000000000" pitchFamily="2" charset="0"/>
                <a:ea typeface="ADLaM Display" panose="02010000000000000000" pitchFamily="2" charset="0"/>
                <a:cs typeface="ADLaM Display" panose="02010000000000000000" pitchFamily="2" charset="0"/>
              </a:rPr>
              <a:t>Our next step is to make script executable to run this script out. and also don't forget to restart the </a:t>
            </a:r>
            <a:r>
              <a:rPr lang="en-US" sz="2000" dirty="0" err="1">
                <a:latin typeface="ADLaM Display" panose="02010000000000000000" pitchFamily="2" charset="0"/>
                <a:ea typeface="ADLaM Display" panose="02010000000000000000" pitchFamily="2" charset="0"/>
                <a:cs typeface="ADLaM Display" panose="02010000000000000000" pitchFamily="2" charset="0"/>
              </a:rPr>
              <a:t>wazuh</a:t>
            </a:r>
            <a:r>
              <a:rPr lang="en-US" sz="2000" dirty="0">
                <a:latin typeface="ADLaM Display" panose="02010000000000000000" pitchFamily="2" charset="0"/>
                <a:ea typeface="ADLaM Display" panose="02010000000000000000" pitchFamily="2" charset="0"/>
                <a:cs typeface="ADLaM Display" panose="02010000000000000000" pitchFamily="2" charset="0"/>
              </a:rPr>
              <a:t> manager service.</a:t>
            </a:r>
          </a:p>
        </p:txBody>
      </p:sp>
      <p:sp>
        <p:nvSpPr>
          <p:cNvPr id="18" name="TextBox 17">
            <a:extLst>
              <a:ext uri="{FF2B5EF4-FFF2-40B4-BE49-F238E27FC236}">
                <a16:creationId xmlns:a16="http://schemas.microsoft.com/office/drawing/2014/main" id="{8E42CB32-218D-5B2E-1C90-2AC2AB5282D0}"/>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5" name="Picture 14" descr="A screen shot of a computer&#10;&#10;Description automatically generated">
            <a:extLst>
              <a:ext uri="{FF2B5EF4-FFF2-40B4-BE49-F238E27FC236}">
                <a16:creationId xmlns:a16="http://schemas.microsoft.com/office/drawing/2014/main" id="{AEC7CF19-734D-49AE-BB26-16687D962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124" y="2138908"/>
            <a:ext cx="5726350" cy="1217044"/>
          </a:xfrm>
          <a:prstGeom prst="rect">
            <a:avLst/>
          </a:prstGeom>
        </p:spPr>
      </p:pic>
      <p:sp>
        <p:nvSpPr>
          <p:cNvPr id="17" name="TextBox 16">
            <a:extLst>
              <a:ext uri="{FF2B5EF4-FFF2-40B4-BE49-F238E27FC236}">
                <a16:creationId xmlns:a16="http://schemas.microsoft.com/office/drawing/2014/main" id="{24F996B8-EA14-4277-9F0D-94C6112A31B8}"/>
              </a:ext>
            </a:extLst>
          </p:cNvPr>
          <p:cNvSpPr txBox="1"/>
          <p:nvPr/>
        </p:nvSpPr>
        <p:spPr>
          <a:xfrm>
            <a:off x="0" y="4341098"/>
            <a:ext cx="5910730"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ADLaM Display" panose="02010000000000000000" pitchFamily="2" charset="0"/>
                <a:ea typeface="ADLaM Display" panose="02010000000000000000" pitchFamily="2" charset="0"/>
                <a:cs typeface="ADLaM Display" panose="02010000000000000000" pitchFamily="2" charset="0"/>
              </a:rPr>
              <a:t>Let's remove first pervious content from </a:t>
            </a:r>
            <a:r>
              <a:rPr lang="en-US" sz="2000" dirty="0" err="1">
                <a:latin typeface="ADLaM Display" panose="02010000000000000000" pitchFamily="2" charset="0"/>
                <a:ea typeface="ADLaM Display" panose="02010000000000000000" pitchFamily="2" charset="0"/>
                <a:cs typeface="ADLaM Display" panose="02010000000000000000" pitchFamily="2" charset="0"/>
              </a:rPr>
              <a:t>health.json</a:t>
            </a:r>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9" name="Picture 18" descr="A black screen with white text&#10;&#10;Description automatically generated">
            <a:extLst>
              <a:ext uri="{FF2B5EF4-FFF2-40B4-BE49-F238E27FC236}">
                <a16:creationId xmlns:a16="http://schemas.microsoft.com/office/drawing/2014/main" id="{3D9CA2DD-42A7-4EAE-97A7-966D1A4D3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629" y="4329381"/>
            <a:ext cx="6202580" cy="989538"/>
          </a:xfrm>
          <a:prstGeom prst="rect">
            <a:avLst/>
          </a:prstGeom>
        </p:spPr>
      </p:pic>
    </p:spTree>
    <p:extLst>
      <p:ext uri="{BB962C8B-B14F-4D97-AF65-F5344CB8AC3E}">
        <p14:creationId xmlns:p14="http://schemas.microsoft.com/office/powerpoint/2010/main" val="210309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82B00E-2A55-20AC-9975-4032410C396B}"/>
              </a:ext>
            </a:extLst>
          </p:cNvPr>
          <p:cNvSpPr/>
          <p:nvPr/>
        </p:nvSpPr>
        <p:spPr>
          <a:xfrm>
            <a:off x="-787315" y="-1863535"/>
            <a:ext cx="14027888" cy="9684921"/>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CD38C2E-62E5-1BCE-0296-50B778D3CE1C}"/>
              </a:ext>
            </a:extLst>
          </p:cNvPr>
          <p:cNvSpPr/>
          <p:nvPr/>
        </p:nvSpPr>
        <p:spPr>
          <a:xfrm>
            <a:off x="-787315" y="-2356909"/>
            <a:ext cx="14027888" cy="10724732"/>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7E697D5-E0C9-1523-9B41-6A39C848CE27}"/>
              </a:ext>
            </a:extLst>
          </p:cNvPr>
          <p:cNvSpPr/>
          <p:nvPr/>
        </p:nvSpPr>
        <p:spPr>
          <a:xfrm>
            <a:off x="-787315" y="-2850283"/>
            <a:ext cx="14027888" cy="11675306"/>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8E19305-2721-800E-914F-60803A8D3561}"/>
              </a:ext>
            </a:extLst>
          </p:cNvPr>
          <p:cNvSpPr/>
          <p:nvPr/>
        </p:nvSpPr>
        <p:spPr>
          <a:xfrm>
            <a:off x="-787315" y="-3399641"/>
            <a:ext cx="14027888" cy="12551452"/>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ED4749E-3939-1557-0F66-30AEAA7E0CC4}"/>
              </a:ext>
            </a:extLst>
          </p:cNvPr>
          <p:cNvSpPr/>
          <p:nvPr/>
        </p:nvSpPr>
        <p:spPr>
          <a:xfrm>
            <a:off x="-787315" y="-3837031"/>
            <a:ext cx="14027888" cy="519400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C538DD5-077B-B6FF-E53C-F074FF82F312}"/>
              </a:ext>
            </a:extLst>
          </p:cNvPr>
          <p:cNvSpPr/>
          <p:nvPr/>
        </p:nvSpPr>
        <p:spPr>
          <a:xfrm>
            <a:off x="-787315" y="-4330405"/>
            <a:ext cx="14027888" cy="519400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7604D3D-3240-AB00-C5C8-8110D9917412}"/>
              </a:ext>
            </a:extLst>
          </p:cNvPr>
          <p:cNvSpPr txBox="1"/>
          <p:nvPr/>
        </p:nvSpPr>
        <p:spPr>
          <a:xfrm>
            <a:off x="6226629" y="945614"/>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5</a:t>
            </a:r>
          </a:p>
        </p:txBody>
      </p:sp>
      <p:sp>
        <p:nvSpPr>
          <p:cNvPr id="13" name="TextBox 12">
            <a:extLst>
              <a:ext uri="{FF2B5EF4-FFF2-40B4-BE49-F238E27FC236}">
                <a16:creationId xmlns:a16="http://schemas.microsoft.com/office/drawing/2014/main" id="{0EC4EA07-ED61-A8EB-637D-B1E4D570A0B6}"/>
              </a:ext>
            </a:extLst>
          </p:cNvPr>
          <p:cNvSpPr txBox="1"/>
          <p:nvPr/>
        </p:nvSpPr>
        <p:spPr>
          <a:xfrm>
            <a:off x="7252305" y="381975"/>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0" name="TextBox 9">
            <a:extLst>
              <a:ext uri="{FF2B5EF4-FFF2-40B4-BE49-F238E27FC236}">
                <a16:creationId xmlns:a16="http://schemas.microsoft.com/office/drawing/2014/main" id="{94A679B2-FCF5-823A-D779-890049746FFF}"/>
              </a:ext>
            </a:extLst>
          </p:cNvPr>
          <p:cNvSpPr txBox="1"/>
          <p:nvPr/>
        </p:nvSpPr>
        <p:spPr>
          <a:xfrm>
            <a:off x="6505018" y="2352239"/>
            <a:ext cx="5791200" cy="707886"/>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So let's run this script and check the content of the </a:t>
            </a:r>
            <a:r>
              <a:rPr lang="en-US" sz="20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health.json</a:t>
            </a:r>
            <a:endPar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8" name="TextBox 17">
            <a:extLst>
              <a:ext uri="{FF2B5EF4-FFF2-40B4-BE49-F238E27FC236}">
                <a16:creationId xmlns:a16="http://schemas.microsoft.com/office/drawing/2014/main" id="{FAE347A9-22AE-9B18-0202-7D36887C2D57}"/>
              </a:ext>
            </a:extLst>
          </p:cNvPr>
          <p:cNvSpPr txBox="1"/>
          <p:nvPr/>
        </p:nvSpPr>
        <p:spPr>
          <a:xfrm>
            <a:off x="6096000" y="4055390"/>
            <a:ext cx="6090356" cy="2554545"/>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We should see everything is in health state and also you can see json string which we have added in our script.</a:t>
            </a:r>
          </a:p>
          <a:p>
            <a:pPr marL="342900" indent="-342900">
              <a:buFont typeface="Wingdings" panose="05000000000000000000" pitchFamily="2" charset="2"/>
              <a:buChar char="v"/>
            </a:pP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we have our host in the output also we have the status of the processes and in the end current state of the process.</a:t>
            </a:r>
          </a:p>
          <a:p>
            <a:pPr marL="342900" indent="-342900">
              <a:buFont typeface="Wingdings" panose="05000000000000000000" pitchFamily="2" charset="2"/>
              <a:buChar char="v"/>
            </a:pP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Let's go ahead and kill one process and after that run the script and check the state of that process.</a:t>
            </a:r>
          </a:p>
        </p:txBody>
      </p:sp>
      <p:pic>
        <p:nvPicPr>
          <p:cNvPr id="14" name="Picture 13" descr="A screenshot of a computer screen&#10;&#10;Description automatically generated">
            <a:extLst>
              <a:ext uri="{FF2B5EF4-FFF2-40B4-BE49-F238E27FC236}">
                <a16:creationId xmlns:a16="http://schemas.microsoft.com/office/drawing/2014/main" id="{07DF06F1-3CC2-4F0F-839C-B0601ACFA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75" y="1850032"/>
            <a:ext cx="5760483" cy="2196095"/>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232F6FEE-6414-48E7-9679-251698DF6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2" y="4483517"/>
            <a:ext cx="6016858" cy="1924623"/>
          </a:xfrm>
          <a:prstGeom prst="rect">
            <a:avLst/>
          </a:prstGeom>
        </p:spPr>
      </p:pic>
    </p:spTree>
    <p:extLst>
      <p:ext uri="{BB962C8B-B14F-4D97-AF65-F5344CB8AC3E}">
        <p14:creationId xmlns:p14="http://schemas.microsoft.com/office/powerpoint/2010/main" val="418240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82B00E-2A55-20AC-9975-4032410C396B}"/>
              </a:ext>
            </a:extLst>
          </p:cNvPr>
          <p:cNvSpPr/>
          <p:nvPr/>
        </p:nvSpPr>
        <p:spPr>
          <a:xfrm>
            <a:off x="-787315" y="-1863535"/>
            <a:ext cx="14027888" cy="9684921"/>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CD38C2E-62E5-1BCE-0296-50B778D3CE1C}"/>
              </a:ext>
            </a:extLst>
          </p:cNvPr>
          <p:cNvSpPr/>
          <p:nvPr/>
        </p:nvSpPr>
        <p:spPr>
          <a:xfrm>
            <a:off x="-787315" y="-2356909"/>
            <a:ext cx="14027888" cy="10724732"/>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7E697D5-E0C9-1523-9B41-6A39C848CE27}"/>
              </a:ext>
            </a:extLst>
          </p:cNvPr>
          <p:cNvSpPr/>
          <p:nvPr/>
        </p:nvSpPr>
        <p:spPr>
          <a:xfrm>
            <a:off x="-787315" y="-2850283"/>
            <a:ext cx="14027888" cy="11675306"/>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8E19305-2721-800E-914F-60803A8D3561}"/>
              </a:ext>
            </a:extLst>
          </p:cNvPr>
          <p:cNvSpPr/>
          <p:nvPr/>
        </p:nvSpPr>
        <p:spPr>
          <a:xfrm>
            <a:off x="-787315" y="-3343657"/>
            <a:ext cx="14027888" cy="12551452"/>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ED4749E-3939-1557-0F66-30AEAA7E0CC4}"/>
              </a:ext>
            </a:extLst>
          </p:cNvPr>
          <p:cNvSpPr/>
          <p:nvPr/>
        </p:nvSpPr>
        <p:spPr>
          <a:xfrm>
            <a:off x="-787315" y="-3837031"/>
            <a:ext cx="14027888" cy="1333190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C538DD5-077B-B6FF-E53C-F074FF82F312}"/>
              </a:ext>
            </a:extLst>
          </p:cNvPr>
          <p:cNvSpPr/>
          <p:nvPr/>
        </p:nvSpPr>
        <p:spPr>
          <a:xfrm>
            <a:off x="-787315" y="-4330405"/>
            <a:ext cx="14027888" cy="5194005"/>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C4EA07-ED61-A8EB-637D-B1E4D570A0B6}"/>
              </a:ext>
            </a:extLst>
          </p:cNvPr>
          <p:cNvSpPr txBox="1"/>
          <p:nvPr/>
        </p:nvSpPr>
        <p:spPr>
          <a:xfrm>
            <a:off x="7252305" y="381975"/>
            <a:ext cx="2051352" cy="430887"/>
          </a:xfrm>
          <a:prstGeom prst="rect">
            <a:avLst/>
          </a:prstGeom>
          <a:noFill/>
        </p:spPr>
        <p:txBody>
          <a:bodyPr wrap="square" rtlCol="0">
            <a:spAutoFit/>
          </a:bodyPr>
          <a:lstStyle/>
          <a:p>
            <a:r>
              <a:rPr lang="en-US"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STEP 6</a:t>
            </a:r>
          </a:p>
        </p:txBody>
      </p:sp>
      <p:sp>
        <p:nvSpPr>
          <p:cNvPr id="10" name="TextBox 9">
            <a:extLst>
              <a:ext uri="{FF2B5EF4-FFF2-40B4-BE49-F238E27FC236}">
                <a16:creationId xmlns:a16="http://schemas.microsoft.com/office/drawing/2014/main" id="{4CCEE74C-048D-4B48-89D6-6EE8748C2845}"/>
              </a:ext>
            </a:extLst>
          </p:cNvPr>
          <p:cNvSpPr txBox="1"/>
          <p:nvPr/>
        </p:nvSpPr>
        <p:spPr>
          <a:xfrm>
            <a:off x="671946" y="5572254"/>
            <a:ext cx="11797145" cy="1200329"/>
          </a:xfrm>
          <a:prstGeom prst="rect">
            <a:avLst/>
          </a:prstGeom>
          <a:noFill/>
        </p:spPr>
        <p:txBody>
          <a:bodyPr wrap="square" rtlCol="0">
            <a:spAutoFit/>
          </a:bodyPr>
          <a:lstStyle/>
          <a:p>
            <a:pPr marL="342900" indent="-342900">
              <a:buFont typeface="Wingdings" panose="05000000000000000000" pitchFamily="2" charset="2"/>
              <a:buChar char="v"/>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Now let’s run that script again and check the state of killed process.</a:t>
            </a:r>
          </a:p>
          <a:p>
            <a:pPr marL="342900" indent="-342900">
              <a:buFont typeface="Wingdings" panose="05000000000000000000" pitchFamily="2" charset="2"/>
              <a:buChar char="v"/>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Here you can see that process we killed shown as attempting to restart.</a:t>
            </a:r>
          </a:p>
          <a:p>
            <a:pPr marL="342900" indent="-342900">
              <a:buFont typeface="Wingdings" panose="05000000000000000000" pitchFamily="2" charset="2"/>
              <a:buChar char="v"/>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approach ensures that our </a:t>
            </a:r>
            <a:r>
              <a:rPr lang="en-US"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Wazuh</a:t>
            </a: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managers are always running in a healthy state, maximizing the effectiveness of our security monitoring. Remember, no manager equals no alerts, so it's crucial to keep them healthy.</a:t>
            </a:r>
          </a:p>
        </p:txBody>
      </p:sp>
      <p:sp>
        <p:nvSpPr>
          <p:cNvPr id="16" name="TextBox 15">
            <a:extLst>
              <a:ext uri="{FF2B5EF4-FFF2-40B4-BE49-F238E27FC236}">
                <a16:creationId xmlns:a16="http://schemas.microsoft.com/office/drawing/2014/main" id="{A3E0D6C5-A541-3BCE-6997-59F083C80E41}"/>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12" name="Picture 11" descr="A screen shot of a computer&#10;&#10;Description automatically generated">
            <a:extLst>
              <a:ext uri="{FF2B5EF4-FFF2-40B4-BE49-F238E27FC236}">
                <a16:creationId xmlns:a16="http://schemas.microsoft.com/office/drawing/2014/main" id="{150BF962-3DCE-4BF2-B0F1-080C36BA1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40" y="1591807"/>
            <a:ext cx="10541743" cy="3252240"/>
          </a:xfrm>
          <a:prstGeom prst="rect">
            <a:avLst/>
          </a:prstGeom>
        </p:spPr>
      </p:pic>
    </p:spTree>
    <p:extLst>
      <p:ext uri="{BB962C8B-B14F-4D97-AF65-F5344CB8AC3E}">
        <p14:creationId xmlns:p14="http://schemas.microsoft.com/office/powerpoint/2010/main" val="62176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0B3B47-6332-9A7E-7B76-6F2550F01AF8}"/>
              </a:ext>
            </a:extLst>
          </p:cNvPr>
          <p:cNvSpPr/>
          <p:nvPr/>
        </p:nvSpPr>
        <p:spPr>
          <a:xfrm>
            <a:off x="394169" y="1275892"/>
            <a:ext cx="5199368" cy="187346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dirty="0">
                <a:ln w="0"/>
                <a:solidFill>
                  <a:schemeClr val="accent1">
                    <a:lumMod val="40000"/>
                    <a:lumOff val="60000"/>
                  </a:schemeClr>
                </a:solidFill>
                <a:latin typeface="Amasis MT Pro Black" panose="02040A04050005020304" pitchFamily="18" charset="0"/>
                <a:ea typeface="+mj-ea"/>
                <a:cs typeface="+mj-cs"/>
              </a:rPr>
              <a:t>Efficient Resource </a:t>
            </a:r>
            <a:r>
              <a:rPr lang="en-US" sz="3600" i="0" kern="1200" cap="none" spc="0" dirty="0">
                <a:ln w="0"/>
                <a:solidFill>
                  <a:schemeClr val="accent1">
                    <a:lumMod val="40000"/>
                    <a:lumOff val="60000"/>
                  </a:schemeClr>
                </a:solidFill>
                <a:effectLst/>
                <a:latin typeface="Amasis MT Pro Black" panose="02040A04050005020304" pitchFamily="18" charset="0"/>
                <a:ea typeface="+mj-ea"/>
                <a:cs typeface="+mj-cs"/>
              </a:rPr>
              <a:t>Utilization Monitoring</a:t>
            </a:r>
            <a:endParaRPr lang="en-US" sz="3600" kern="1200" cap="none" spc="0" dirty="0">
              <a:ln w="0"/>
              <a:solidFill>
                <a:schemeClr val="accent1">
                  <a:lumMod val="40000"/>
                  <a:lumOff val="60000"/>
                </a:schemeClr>
              </a:solidFill>
              <a:effectLst/>
              <a:latin typeface="Amasis MT Pro Black" panose="02040A04050005020304" pitchFamily="18" charset="0"/>
              <a:ea typeface="+mj-ea"/>
              <a:cs typeface="+mj-cs"/>
            </a:endParaRPr>
          </a:p>
        </p:txBody>
      </p:sp>
      <p:sp useBgFill="1">
        <p:nvSpPr>
          <p:cNvPr id="36" name="Rectangle 35">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317500" dist="2286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TextBox 27">
            <a:extLst>
              <a:ext uri="{FF2B5EF4-FFF2-40B4-BE49-F238E27FC236}">
                <a16:creationId xmlns:a16="http://schemas.microsoft.com/office/drawing/2014/main" id="{3A209989-0E3E-1D58-E8A7-2A7FEF877A6D}"/>
              </a:ext>
            </a:extLst>
          </p:cNvPr>
          <p:cNvGraphicFramePr/>
          <p:nvPr>
            <p:extLst>
              <p:ext uri="{D42A27DB-BD31-4B8C-83A1-F6EECF244321}">
                <p14:modId xmlns:p14="http://schemas.microsoft.com/office/powerpoint/2010/main" val="2149960305"/>
              </p:ext>
            </p:extLst>
          </p:nvPr>
        </p:nvGraphicFramePr>
        <p:xfrm>
          <a:off x="5368169" y="601324"/>
          <a:ext cx="5849557" cy="5618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D4BE257E-552E-3702-EC0D-8C9A4FE88C2F}"/>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3" name="Picture 2" descr="A screenshot of a computer&#10;&#10;Description automatically generated">
            <a:extLst>
              <a:ext uri="{FF2B5EF4-FFF2-40B4-BE49-F238E27FC236}">
                <a16:creationId xmlns:a16="http://schemas.microsoft.com/office/drawing/2014/main" id="{3332F19D-C3B5-48EA-A2CA-C0F9C6AC91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169" y="3350657"/>
            <a:ext cx="4826831" cy="1842114"/>
          </a:xfrm>
          <a:prstGeom prst="rect">
            <a:avLst/>
          </a:prstGeom>
        </p:spPr>
      </p:pic>
    </p:spTree>
    <p:extLst>
      <p:ext uri="{BB962C8B-B14F-4D97-AF65-F5344CB8AC3E}">
        <p14:creationId xmlns:p14="http://schemas.microsoft.com/office/powerpoint/2010/main" val="385774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2A24F7C-42D3-0F22-93BC-8171687E1DA2}"/>
              </a:ext>
            </a:extLst>
          </p:cNvPr>
          <p:cNvSpPr/>
          <p:nvPr/>
        </p:nvSpPr>
        <p:spPr>
          <a:xfrm>
            <a:off x="6121997" y="139848"/>
            <a:ext cx="5828852" cy="6470725"/>
          </a:xfrm>
          <a:prstGeom prst="roundRect">
            <a:avLst>
              <a:gd name="adj" fmla="val 11995"/>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BDB2FAC-0106-9A89-9244-19A274AAF2D1}"/>
              </a:ext>
            </a:extLst>
          </p:cNvPr>
          <p:cNvSpPr/>
          <p:nvPr/>
        </p:nvSpPr>
        <p:spPr>
          <a:xfrm>
            <a:off x="109371" y="139849"/>
            <a:ext cx="5828852" cy="6470725"/>
          </a:xfrm>
          <a:prstGeom prst="roundRect">
            <a:avLst>
              <a:gd name="adj" fmla="val 11995"/>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AD91D2-DD7E-269F-41BB-3D062E1DBEE0}"/>
              </a:ext>
            </a:extLst>
          </p:cNvPr>
          <p:cNvSpPr txBox="1"/>
          <p:nvPr/>
        </p:nvSpPr>
        <p:spPr>
          <a:xfrm>
            <a:off x="241151" y="317350"/>
            <a:ext cx="5723068" cy="5586145"/>
          </a:xfrm>
          <a:prstGeom prst="rect">
            <a:avLst/>
          </a:prstGeom>
          <a:noFill/>
        </p:spPr>
        <p:txBody>
          <a:bodyPr wrap="square" rtlCol="0">
            <a:spAutoFit/>
          </a:bodyPr>
          <a:lstStyle/>
          <a:p>
            <a:pPr marL="285750" indent="-285750">
              <a:buFont typeface="Wingdings" panose="05000000000000000000" pitchFamily="2" charset="2"/>
              <a:buChar char="q"/>
            </a:pPr>
            <a:endParaRPr lang="en-US" sz="1700" b="1" dirty="0">
              <a:solidFill>
                <a:schemeClr val="bg1"/>
              </a:solidFill>
              <a:latin typeface="Aharoni" panose="02010803020104030203" pitchFamily="2" charset="-79"/>
              <a:cs typeface="Aharoni" panose="02010803020104030203" pitchFamily="2" charset="-79"/>
            </a:endParaRPr>
          </a:p>
          <a:p>
            <a:pPr marL="285750" indent="-285750" algn="l">
              <a:buFont typeface="Wingdings" panose="05000000000000000000" pitchFamily="2" charset="2"/>
              <a:buChar char="q"/>
            </a:pPr>
            <a:r>
              <a:rPr lang="en-US" sz="1700" dirty="0">
                <a:solidFill>
                  <a:schemeClr val="bg1"/>
                </a:solidFill>
                <a:latin typeface="Aharoni" panose="02010803020104030203" pitchFamily="2" charset="-79"/>
                <a:ea typeface="ADLaM Display" panose="02010000000000000000" pitchFamily="2" charset="0"/>
                <a:cs typeface="Aharoni" panose="02010803020104030203" pitchFamily="2" charset="-79"/>
              </a:rPr>
              <a:t>A</a:t>
            </a: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ll right so </a:t>
            </a:r>
            <a:r>
              <a:rPr lang="en-US" sz="1700" b="0" i="0" dirty="0" err="1">
                <a:solidFill>
                  <a:schemeClr val="bg1"/>
                </a:solidFill>
                <a:effectLst/>
                <a:latin typeface="Aharoni" panose="02010803020104030203" pitchFamily="2" charset="-79"/>
                <a:ea typeface="ADLaM Display" panose="02010000000000000000" pitchFamily="2" charset="0"/>
                <a:cs typeface="Aharoni" panose="02010803020104030203" pitchFamily="2" charset="-79"/>
              </a:rPr>
              <a:t>i'm</a:t>
            </a: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 on my wazoo manager here uh so here </a:t>
            </a:r>
            <a:r>
              <a:rPr lang="en-US" sz="1700" b="0" i="0" dirty="0" err="1">
                <a:solidFill>
                  <a:schemeClr val="bg1"/>
                </a:solidFill>
                <a:effectLst/>
                <a:latin typeface="Aharoni" panose="02010803020104030203" pitchFamily="2" charset="-79"/>
                <a:ea typeface="ADLaM Display" panose="02010000000000000000" pitchFamily="2" charset="0"/>
                <a:cs typeface="Aharoni" panose="02010803020104030203" pitchFamily="2" charset="-79"/>
              </a:rPr>
              <a:t>i</a:t>
            </a: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 can just run like some simple commands like df h to get how much disk space is left for the root partition uh here you can see you still have gigs left </a:t>
            </a:r>
            <a:r>
              <a:rPr lang="en-US" sz="1700" b="0" i="0" dirty="0" err="1">
                <a:solidFill>
                  <a:schemeClr val="bg1"/>
                </a:solidFill>
                <a:effectLst/>
                <a:latin typeface="Aharoni" panose="02010803020104030203" pitchFamily="2" charset="-79"/>
                <a:ea typeface="ADLaM Display" panose="02010000000000000000" pitchFamily="2" charset="0"/>
                <a:cs typeface="Aharoni" panose="02010803020104030203" pitchFamily="2" charset="-79"/>
              </a:rPr>
              <a:t>i</a:t>
            </a: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 could do like a free </a:t>
            </a:r>
            <a:r>
              <a:rPr lang="en-US" sz="1700" b="0" i="0" dirty="0" err="1">
                <a:solidFill>
                  <a:schemeClr val="bg1"/>
                </a:solidFill>
                <a:effectLst/>
                <a:latin typeface="Aharoni" panose="02010803020104030203" pitchFamily="2" charset="-79"/>
                <a:ea typeface="ADLaM Display" panose="02010000000000000000" pitchFamily="2" charset="0"/>
                <a:cs typeface="Aharoni" panose="02010803020104030203" pitchFamily="2" charset="-79"/>
              </a:rPr>
              <a:t>mh</a:t>
            </a: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 to look at memory that </a:t>
            </a:r>
            <a:r>
              <a:rPr lang="en-US" sz="1700" b="0" i="0" dirty="0" err="1">
                <a:solidFill>
                  <a:schemeClr val="bg1"/>
                </a:solidFill>
                <a:effectLst/>
                <a:latin typeface="Aharoni" panose="02010803020104030203" pitchFamily="2" charset="-79"/>
                <a:ea typeface="ADLaM Display" panose="02010000000000000000" pitchFamily="2" charset="0"/>
                <a:cs typeface="Aharoni" panose="02010803020104030203" pitchFamily="2" charset="-79"/>
              </a:rPr>
              <a:t>i</a:t>
            </a: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 have available to the box.</a:t>
            </a:r>
          </a:p>
          <a:p>
            <a:pPr marL="285750" indent="-285750" algn="l">
              <a:buFont typeface="Wingdings" panose="05000000000000000000" pitchFamily="2" charset="2"/>
              <a:buChar char="q"/>
            </a:pPr>
            <a:endParaRPr lang="en-US" sz="1700" dirty="0">
              <a:solidFill>
                <a:schemeClr val="bg1"/>
              </a:solidFill>
              <a:latin typeface="Aharoni" panose="02010803020104030203" pitchFamily="2" charset="-79"/>
              <a:ea typeface="ADLaM Display" panose="02010000000000000000" pitchFamily="2" charset="0"/>
              <a:cs typeface="Aharoni" panose="02010803020104030203" pitchFamily="2" charset="-79"/>
            </a:endParaRPr>
          </a:p>
          <a:p>
            <a:pPr marL="285750" indent="-285750" algn="l">
              <a:buFont typeface="Wingdings" panose="05000000000000000000" pitchFamily="2" charset="2"/>
              <a:buChar char="q"/>
            </a:pPr>
            <a:endPar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endParaRPr>
          </a:p>
          <a:p>
            <a:pPr marL="285750" indent="-285750" algn="l">
              <a:buFont typeface="Wingdings" panose="05000000000000000000" pitchFamily="2" charset="2"/>
              <a:buChar char="q"/>
            </a:pPr>
            <a:endParaRPr lang="en-US" sz="1700" dirty="0">
              <a:solidFill>
                <a:schemeClr val="bg1"/>
              </a:solidFill>
              <a:latin typeface="Aharoni" panose="02010803020104030203" pitchFamily="2" charset="-79"/>
              <a:ea typeface="ADLaM Display" panose="02010000000000000000" pitchFamily="2" charset="0"/>
              <a:cs typeface="Aharoni" panose="02010803020104030203" pitchFamily="2" charset="-79"/>
            </a:endParaRPr>
          </a:p>
          <a:p>
            <a:pPr marL="285750" indent="-285750" algn="l">
              <a:buFont typeface="Wingdings" panose="05000000000000000000" pitchFamily="2" charset="2"/>
              <a:buChar char="q"/>
            </a:pPr>
            <a:endPar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endParaRPr>
          </a:p>
          <a:p>
            <a:pPr marL="285750" indent="-285750" algn="l">
              <a:buFont typeface="Wingdings" panose="05000000000000000000" pitchFamily="2" charset="2"/>
              <a:buChar char="q"/>
            </a:pPr>
            <a:endParaRPr lang="en-US" sz="1700" dirty="0">
              <a:solidFill>
                <a:schemeClr val="bg1"/>
              </a:solidFill>
              <a:latin typeface="Aharoni" panose="02010803020104030203" pitchFamily="2" charset="-79"/>
              <a:ea typeface="ADLaM Display" panose="02010000000000000000" pitchFamily="2" charset="0"/>
              <a:cs typeface="Aharoni" panose="02010803020104030203" pitchFamily="2" charset="-79"/>
            </a:endParaRPr>
          </a:p>
          <a:p>
            <a:pPr marL="285750" indent="-285750" algn="l">
              <a:buFont typeface="Wingdings" panose="05000000000000000000" pitchFamily="2" charset="2"/>
              <a:buChar char="q"/>
            </a:pP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what we want to do is have our script run all this for us.</a:t>
            </a:r>
          </a:p>
          <a:p>
            <a:pPr marL="285750" indent="-285750" algn="l">
              <a:buFont typeface="Wingdings" panose="05000000000000000000" pitchFamily="2" charset="2"/>
              <a:buChar char="q"/>
            </a:pP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So </a:t>
            </a:r>
            <a:r>
              <a:rPr lang="en-US" sz="1700" b="0" i="0" dirty="0" err="1">
                <a:solidFill>
                  <a:schemeClr val="bg1"/>
                </a:solidFill>
                <a:effectLst/>
                <a:latin typeface="Aharoni" panose="02010803020104030203" pitchFamily="2" charset="-79"/>
                <a:ea typeface="ADLaM Display" panose="02010000000000000000" pitchFamily="2" charset="0"/>
                <a:cs typeface="Aharoni" panose="02010803020104030203" pitchFamily="2" charset="-79"/>
              </a:rPr>
              <a:t>i</a:t>
            </a: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 have created a bash script that collect all the resources utilization of our </a:t>
            </a:r>
            <a:r>
              <a:rPr lang="en-US" sz="1700" b="0" i="0" dirty="0" err="1">
                <a:solidFill>
                  <a:schemeClr val="bg1"/>
                </a:solidFill>
                <a:effectLst/>
                <a:latin typeface="Aharoni" panose="02010803020104030203" pitchFamily="2" charset="-79"/>
                <a:ea typeface="ADLaM Display" panose="02010000000000000000" pitchFamily="2" charset="0"/>
                <a:cs typeface="Aharoni" panose="02010803020104030203" pitchFamily="2" charset="-79"/>
              </a:rPr>
              <a:t>wazuh</a:t>
            </a: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 manager.</a:t>
            </a:r>
          </a:p>
          <a:p>
            <a:pPr marL="285750" indent="-285750" algn="l">
              <a:buFont typeface="Wingdings" panose="05000000000000000000" pitchFamily="2" charset="2"/>
              <a:buChar char="q"/>
            </a:pPr>
            <a:r>
              <a:rPr lang="en-US" sz="1700" b="0" i="0" dirty="0">
                <a:solidFill>
                  <a:schemeClr val="bg1"/>
                </a:solidFill>
                <a:effectLst/>
                <a:latin typeface="Aharoni" panose="02010803020104030203" pitchFamily="2" charset="-79"/>
                <a:ea typeface="ADLaM Display" panose="02010000000000000000" pitchFamily="2" charset="0"/>
                <a:cs typeface="Aharoni" panose="02010803020104030203" pitchFamily="2" charset="-79"/>
              </a:rPr>
              <a:t>So just make a bash shell script file and add this script and save this off.</a:t>
            </a:r>
          </a:p>
          <a:p>
            <a:pPr marL="285750" indent="-285750">
              <a:buFont typeface="Wingdings" panose="05000000000000000000" pitchFamily="2" charset="2"/>
              <a:buChar char="q"/>
            </a:pPr>
            <a:endParaRPr lang="en-US" sz="1700" b="1" i="0" dirty="0">
              <a:effectLst/>
              <a:latin typeface="Aharoni" panose="02010803020104030203" pitchFamily="2" charset="-79"/>
              <a:cs typeface="Aharoni" panose="02010803020104030203" pitchFamily="2" charset="-79"/>
            </a:endParaRPr>
          </a:p>
          <a:p>
            <a:pPr marL="285750" indent="-285750">
              <a:buFont typeface="Wingdings" panose="05000000000000000000" pitchFamily="2" charset="2"/>
              <a:buChar char="q"/>
            </a:pPr>
            <a:endParaRPr lang="en-US" sz="1700" b="1" i="0" dirty="0">
              <a:effectLst/>
              <a:latin typeface="Aharoni" panose="02010803020104030203" pitchFamily="2" charset="-79"/>
              <a:cs typeface="Aharoni" panose="02010803020104030203" pitchFamily="2" charset="-79"/>
            </a:endParaRPr>
          </a:p>
          <a:p>
            <a:pPr marL="285750" indent="-285750">
              <a:buFont typeface="Wingdings" panose="05000000000000000000" pitchFamily="2" charset="2"/>
              <a:buChar char="q"/>
            </a:pPr>
            <a:endParaRPr lang="en-US" sz="1700" dirty="0">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3146F6D3-FBC3-DA8F-A9A3-A0FB9EE243C8}"/>
              </a:ext>
            </a:extLst>
          </p:cNvPr>
          <p:cNvSpPr txBox="1"/>
          <p:nvPr/>
        </p:nvSpPr>
        <p:spPr>
          <a:xfrm>
            <a:off x="6427695" y="317350"/>
            <a:ext cx="5400339" cy="6613810"/>
          </a:xfrm>
          <a:prstGeom prst="rect">
            <a:avLst/>
          </a:prstGeom>
          <a:noFill/>
        </p:spPr>
        <p:txBody>
          <a:bodyPr wrap="square" rtlCol="0">
            <a:spAutoFit/>
          </a:bodyPr>
          <a:lstStyle/>
          <a:p>
            <a:r>
              <a:rPr lang="en-US" sz="2500" b="1" i="0" dirty="0">
                <a:solidFill>
                  <a:schemeClr val="bg1"/>
                </a:solidFill>
                <a:effectLst/>
                <a:latin typeface="Amasis MT Pro Black" panose="02040A04050005020304" pitchFamily="18" charset="0"/>
              </a:rPr>
              <a:t>Benefits of Checkpoint MFA:</a:t>
            </a:r>
          </a:p>
          <a:p>
            <a:pPr algn="l"/>
            <a:endParaRPr lang="en-US" sz="2500" dirty="0">
              <a:latin typeface="Amasis MT Pro Black" panose="02040A04050005020304" pitchFamily="18" charset="0"/>
            </a:endParaRPr>
          </a:p>
          <a:p>
            <a:pPr algn="l"/>
            <a:r>
              <a:rPr lang="en-US" sz="1850" b="1"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1. Enhanced Security:</a:t>
            </a:r>
          </a:p>
          <a:p>
            <a:pPr algn="l"/>
            <a:r>
              <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By requiring multiple forms of identification, Checkpoint MFA significantly reduces the risk of unauthorized access, protecting sensitive data from potential breaches.</a:t>
            </a:r>
          </a:p>
          <a:p>
            <a:pPr algn="l"/>
            <a:endPar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a:r>
              <a:rPr lang="en-US" sz="1850" b="1"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2. Regulatory Compliance:</a:t>
            </a:r>
          </a:p>
          <a:p>
            <a:pPr algn="l"/>
            <a:r>
              <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Many industries and regions mandate stringent security measures. Checkpoint MFA aids in meeting regulatory compliance requirements, ensuring organizations adhere to industry standards.</a:t>
            </a:r>
          </a:p>
          <a:p>
            <a:pPr algn="l"/>
            <a:endPar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a:r>
              <a:rPr lang="en-US" sz="1850" b="1"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3. User Convenience:</a:t>
            </a:r>
          </a:p>
          <a:p>
            <a:pPr algn="l"/>
            <a:r>
              <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Despite the heightened security, Checkpoint MFA is designed with user convenience in mind. The integration is user-friendly, minimizing friction in the authentication process.</a:t>
            </a:r>
          </a:p>
          <a:p>
            <a:endParaRPr lang="en-US" sz="2500" dirty="0">
              <a:latin typeface="Amasis MT Pro Black" panose="02040A04050005020304" pitchFamily="18" charset="0"/>
            </a:endParaRPr>
          </a:p>
        </p:txBody>
      </p:sp>
      <p:sp>
        <p:nvSpPr>
          <p:cNvPr id="10" name="TextBox 9">
            <a:extLst>
              <a:ext uri="{FF2B5EF4-FFF2-40B4-BE49-F238E27FC236}">
                <a16:creationId xmlns:a16="http://schemas.microsoft.com/office/drawing/2014/main" id="{34371720-9591-A0E1-AFD7-EE3819FDA3B7}"/>
              </a:ext>
            </a:extLst>
          </p:cNvPr>
          <p:cNvSpPr txBox="1"/>
          <p:nvPr/>
        </p:nvSpPr>
        <p:spPr>
          <a:xfrm>
            <a:off x="10877773" y="6611779"/>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7" name="Picture 6" descr="A screen shot of a computer&#10;&#10;Description automatically generated">
            <a:extLst>
              <a:ext uri="{FF2B5EF4-FFF2-40B4-BE49-F238E27FC236}">
                <a16:creationId xmlns:a16="http://schemas.microsoft.com/office/drawing/2014/main" id="{B42219AE-3F12-4891-B951-F0336EC2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8423" y="495680"/>
            <a:ext cx="6095999" cy="2351774"/>
          </a:xfrm>
          <a:prstGeom prst="rect">
            <a:avLst/>
          </a:prstGeom>
        </p:spPr>
      </p:pic>
      <p:pic>
        <p:nvPicPr>
          <p:cNvPr id="9" name="Picture 8" descr="A computer screen with text&#10;&#10;Description automatically generated">
            <a:extLst>
              <a:ext uri="{FF2B5EF4-FFF2-40B4-BE49-F238E27FC236}">
                <a16:creationId xmlns:a16="http://schemas.microsoft.com/office/drawing/2014/main" id="{1C2E5259-B051-4E3E-9257-BD34B305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223" y="3433974"/>
            <a:ext cx="6253777" cy="1370997"/>
          </a:xfrm>
          <a:prstGeom prst="rect">
            <a:avLst/>
          </a:prstGeom>
        </p:spPr>
      </p:pic>
    </p:spTree>
    <p:extLst>
      <p:ext uri="{BB962C8B-B14F-4D97-AF65-F5344CB8AC3E}">
        <p14:creationId xmlns:p14="http://schemas.microsoft.com/office/powerpoint/2010/main" val="322700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2A24F7C-42D3-0F22-93BC-8171687E1DA2}"/>
              </a:ext>
            </a:extLst>
          </p:cNvPr>
          <p:cNvSpPr/>
          <p:nvPr/>
        </p:nvSpPr>
        <p:spPr>
          <a:xfrm>
            <a:off x="6121997" y="139848"/>
            <a:ext cx="5828852" cy="6470725"/>
          </a:xfrm>
          <a:prstGeom prst="roundRect">
            <a:avLst>
              <a:gd name="adj" fmla="val 11995"/>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BDB2FAC-0106-9A89-9244-19A274AAF2D1}"/>
              </a:ext>
            </a:extLst>
          </p:cNvPr>
          <p:cNvSpPr/>
          <p:nvPr/>
        </p:nvSpPr>
        <p:spPr>
          <a:xfrm>
            <a:off x="109371" y="139849"/>
            <a:ext cx="5828852" cy="6470725"/>
          </a:xfrm>
          <a:prstGeom prst="roundRect">
            <a:avLst>
              <a:gd name="adj" fmla="val 11995"/>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AD91D2-DD7E-269F-41BB-3D062E1DBEE0}"/>
              </a:ext>
            </a:extLst>
          </p:cNvPr>
          <p:cNvSpPr txBox="1"/>
          <p:nvPr/>
        </p:nvSpPr>
        <p:spPr>
          <a:xfrm>
            <a:off x="241151" y="317350"/>
            <a:ext cx="5723068" cy="7325082"/>
          </a:xfrm>
          <a:prstGeom prst="rect">
            <a:avLst/>
          </a:prstGeom>
          <a:noFill/>
        </p:spPr>
        <p:txBody>
          <a:bodyPr wrap="square" rtlCol="0">
            <a:spAutoFit/>
          </a:bodyPr>
          <a:lstStyle/>
          <a:p>
            <a:r>
              <a:rPr lang="en-US" sz="2500" b="1" i="0" dirty="0">
                <a:solidFill>
                  <a:schemeClr val="bg1"/>
                </a:solidFill>
                <a:effectLst/>
                <a:latin typeface="Amasis MT Pro Black" panose="02040A04050005020304" pitchFamily="18" charset="0"/>
              </a:rPr>
              <a:t>Checkpoint's MFA Integration:</a:t>
            </a:r>
          </a:p>
          <a:p>
            <a:endParaRPr lang="en-US" sz="1850" b="1" dirty="0">
              <a:solidFill>
                <a:schemeClr val="bg1"/>
              </a:solidFill>
              <a:latin typeface="Amasis MT Pro Black" panose="02040A04050005020304" pitchFamily="18" charset="0"/>
            </a:endParaRPr>
          </a:p>
          <a:p>
            <a:pPr algn="l"/>
            <a:r>
              <a:rPr lang="en-US" sz="1850" b="1"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1. Seamless Integration:</a:t>
            </a:r>
          </a:p>
          <a:p>
            <a:pPr algn="l"/>
            <a:r>
              <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Checkpoint's MFA seamlessly integrates with existing authentication processes, providing an additional layer of security without disrupting user experience.</a:t>
            </a:r>
          </a:p>
          <a:p>
            <a:pPr algn="l"/>
            <a:endPar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a:r>
              <a:rPr lang="en-US" sz="1850" b="1"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2. Diverse Authentication Methods:</a:t>
            </a:r>
          </a:p>
          <a:p>
            <a:pPr algn="l"/>
            <a:r>
              <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Users can leverage various authentication methods supported by Checkpoint, including one-time passcodes, biometrics, and smart cards. This flexibility allows organizations to choose the most suitable combination for their security needs.</a:t>
            </a:r>
          </a:p>
          <a:p>
            <a:pPr algn="l"/>
            <a:endPar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a:r>
              <a:rPr lang="en-US" sz="1850" b="1"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3. Adaptive Authentication:</a:t>
            </a:r>
          </a:p>
          <a:p>
            <a:pPr algn="l"/>
            <a:r>
              <a:rPr lang="en-US" sz="185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Checkpoint's MFA adapts to contextual factors, such as user location or time of access, enhancing security by tailoring authentication requirements based on risk levels.</a:t>
            </a:r>
          </a:p>
          <a:p>
            <a:endParaRPr lang="en-US" sz="2500" b="1" i="0" dirty="0">
              <a:effectLst/>
              <a:latin typeface="Amasis MT Pro Black" panose="02040A04050005020304" pitchFamily="18" charset="0"/>
            </a:endParaRPr>
          </a:p>
          <a:p>
            <a:endParaRPr lang="en-US" sz="2500" b="1" i="0" dirty="0">
              <a:effectLst/>
              <a:latin typeface="Amasis MT Pro Black" panose="02040A04050005020304" pitchFamily="18" charset="0"/>
            </a:endParaRPr>
          </a:p>
          <a:p>
            <a:endParaRPr lang="en-US" sz="2500" dirty="0">
              <a:latin typeface="Amasis MT Pro Black" panose="02040A04050005020304" pitchFamily="18" charset="0"/>
            </a:endParaRPr>
          </a:p>
        </p:txBody>
      </p:sp>
      <p:sp>
        <p:nvSpPr>
          <p:cNvPr id="3" name="TextBox 2">
            <a:extLst>
              <a:ext uri="{FF2B5EF4-FFF2-40B4-BE49-F238E27FC236}">
                <a16:creationId xmlns:a16="http://schemas.microsoft.com/office/drawing/2014/main" id="{3146F6D3-FBC3-DA8F-A9A3-A0FB9EE243C8}"/>
              </a:ext>
            </a:extLst>
          </p:cNvPr>
          <p:cNvSpPr txBox="1"/>
          <p:nvPr/>
        </p:nvSpPr>
        <p:spPr>
          <a:xfrm>
            <a:off x="6336253" y="765758"/>
            <a:ext cx="5400339" cy="4539704"/>
          </a:xfrm>
          <a:prstGeom prst="rect">
            <a:avLst/>
          </a:prstGeom>
          <a:noFill/>
        </p:spPr>
        <p:txBody>
          <a:bodyPr wrap="square" rtlCol="0">
            <a:spAutoFit/>
          </a:bodyPr>
          <a:lstStyle/>
          <a:p>
            <a:pPr marL="342900" indent="-342900">
              <a:buFont typeface="Wingdings" panose="05000000000000000000" pitchFamily="2" charset="2"/>
              <a:buChar char="q"/>
            </a:pPr>
            <a:r>
              <a:rPr lang="en-US" sz="1700" dirty="0">
                <a:solidFill>
                  <a:schemeClr val="bg1"/>
                </a:solidFill>
                <a:latin typeface="Aharoni" panose="02010803020104030203" pitchFamily="2" charset="-79"/>
                <a:cs typeface="Aharoni" panose="02010803020104030203" pitchFamily="2" charset="-79"/>
              </a:rPr>
              <a:t>Actually we have to change the permissions we have to give executable permission to our script.</a:t>
            </a:r>
          </a:p>
          <a:p>
            <a:pPr marL="342900" indent="-342900">
              <a:buFont typeface="Wingdings" panose="05000000000000000000" pitchFamily="2" charset="2"/>
              <a:buChar char="q"/>
            </a:pPr>
            <a:endParaRPr lang="en-US" sz="1700" dirty="0">
              <a:solidFill>
                <a:schemeClr val="bg1"/>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endParaRPr lang="en-US" sz="1700" dirty="0">
              <a:solidFill>
                <a:schemeClr val="bg1"/>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endParaRPr lang="en-US" sz="1700" dirty="0">
              <a:solidFill>
                <a:schemeClr val="bg1"/>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endParaRPr lang="en-US" sz="1700" dirty="0">
              <a:solidFill>
                <a:schemeClr val="bg1"/>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endParaRPr lang="en-US" sz="1700" dirty="0">
              <a:solidFill>
                <a:schemeClr val="bg1"/>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endParaRPr lang="en-US" sz="1700" dirty="0">
              <a:solidFill>
                <a:schemeClr val="bg1"/>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endParaRPr lang="en-US" sz="1700" dirty="0">
              <a:solidFill>
                <a:schemeClr val="bg1"/>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r>
              <a:rPr lang="en-US" sz="1700" dirty="0">
                <a:solidFill>
                  <a:schemeClr val="bg1"/>
                </a:solidFill>
                <a:latin typeface="Aharoni" panose="02010803020104030203" pitchFamily="2" charset="-79"/>
                <a:cs typeface="Aharoni" panose="02010803020104030203" pitchFamily="2" charset="-79"/>
              </a:rPr>
              <a:t>Here we go so we can check our resources utilization from just one command kind of pretty and interesting right.</a:t>
            </a:r>
          </a:p>
          <a:p>
            <a:pPr marL="342900" indent="-342900">
              <a:buFont typeface="Wingdings" panose="05000000000000000000" pitchFamily="2" charset="2"/>
              <a:buChar char="q"/>
            </a:pPr>
            <a:r>
              <a:rPr lang="en-US" sz="1700" dirty="0">
                <a:solidFill>
                  <a:schemeClr val="bg1"/>
                </a:solidFill>
                <a:latin typeface="Aharoni" panose="02010803020104030203" pitchFamily="2" charset="-79"/>
                <a:cs typeface="Aharoni" panose="02010803020104030203" pitchFamily="2" charset="-79"/>
              </a:rPr>
              <a:t>Overall, </a:t>
            </a:r>
            <a:r>
              <a:rPr lang="en-US" sz="1700" dirty="0" err="1">
                <a:solidFill>
                  <a:schemeClr val="bg1"/>
                </a:solidFill>
                <a:latin typeface="Aharoni" panose="02010803020104030203" pitchFamily="2" charset="-79"/>
                <a:cs typeface="Aharoni" panose="02010803020104030203" pitchFamily="2" charset="-79"/>
              </a:rPr>
              <a:t>Wazuh's</a:t>
            </a:r>
            <a:r>
              <a:rPr lang="en-US" sz="1700" dirty="0">
                <a:solidFill>
                  <a:schemeClr val="bg1"/>
                </a:solidFill>
                <a:latin typeface="Aharoni" panose="02010803020104030203" pitchFamily="2" charset="-79"/>
                <a:cs typeface="Aharoni" panose="02010803020104030203" pitchFamily="2" charset="-79"/>
              </a:rPr>
              <a:t> automated system resource monitoring provides proactive detection and response to potential issues, helping you maintain a stable and reliable IT infrastructure.</a:t>
            </a:r>
          </a:p>
        </p:txBody>
      </p:sp>
      <p:sp>
        <p:nvSpPr>
          <p:cNvPr id="10" name="TextBox 9">
            <a:extLst>
              <a:ext uri="{FF2B5EF4-FFF2-40B4-BE49-F238E27FC236}">
                <a16:creationId xmlns:a16="http://schemas.microsoft.com/office/drawing/2014/main" id="{61E8E7D6-1C1B-5F48-0D5B-73D5FF4E7B95}"/>
              </a:ext>
            </a:extLst>
          </p:cNvPr>
          <p:cNvSpPr txBox="1"/>
          <p:nvPr/>
        </p:nvSpPr>
        <p:spPr>
          <a:xfrm>
            <a:off x="10939181" y="6610573"/>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pic>
        <p:nvPicPr>
          <p:cNvPr id="7" name="Picture 6" descr="A black background with white text&#10;&#10;Description automatically generated">
            <a:extLst>
              <a:ext uri="{FF2B5EF4-FFF2-40B4-BE49-F238E27FC236}">
                <a16:creationId xmlns:a16="http://schemas.microsoft.com/office/drawing/2014/main" id="{176D2A26-52F1-4D64-8564-67658C4A5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71" y="931985"/>
            <a:ext cx="5979427" cy="1046700"/>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DFF9158A-D9CB-4677-B764-1BE179ABE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618035"/>
            <a:ext cx="6121996" cy="1404367"/>
          </a:xfrm>
          <a:prstGeom prst="rect">
            <a:avLst/>
          </a:prstGeom>
        </p:spPr>
      </p:pic>
    </p:spTree>
    <p:extLst>
      <p:ext uri="{BB962C8B-B14F-4D97-AF65-F5344CB8AC3E}">
        <p14:creationId xmlns:p14="http://schemas.microsoft.com/office/powerpoint/2010/main" val="297905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Glowing circuit board">
            <a:extLst>
              <a:ext uri="{FF2B5EF4-FFF2-40B4-BE49-F238E27FC236}">
                <a16:creationId xmlns:a16="http://schemas.microsoft.com/office/drawing/2014/main" id="{09189FB9-AF0A-5A79-45A9-FBA9751889CB}"/>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36E4D14-79A2-0131-B9D9-DCEDAA36BE39}"/>
              </a:ext>
            </a:extLst>
          </p:cNvPr>
          <p:cNvSpPr txBox="1"/>
          <p:nvPr/>
        </p:nvSpPr>
        <p:spPr>
          <a:xfrm>
            <a:off x="666750" y="1972605"/>
            <a:ext cx="3822189" cy="3742762"/>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sz="2000" dirty="0">
                <a:latin typeface="Arial Rounded MT Bold" panose="020F0704030504030204" pitchFamily="34" charset="0"/>
                <a:ea typeface="ADLaM Display" panose="02010000000000000000" pitchFamily="2" charset="0"/>
                <a:cs typeface="ADLaM Display" panose="02010000000000000000" pitchFamily="2" charset="0"/>
              </a:rPr>
              <a:t>There are numerous companies that offer such types of services.</a:t>
            </a:r>
          </a:p>
          <a:p>
            <a:pPr defTabSz="914400">
              <a:lnSpc>
                <a:spcPct val="90000"/>
              </a:lnSpc>
              <a:spcAft>
                <a:spcPts val="600"/>
              </a:spcAft>
            </a:pPr>
            <a:endParaRPr lang="en-US" sz="1700" dirty="0"/>
          </a:p>
          <a:p>
            <a:pPr indent="-228600" defTabSz="914400">
              <a:lnSpc>
                <a:spcPct val="90000"/>
              </a:lnSpc>
              <a:spcAft>
                <a:spcPts val="600"/>
              </a:spcAft>
              <a:buFont typeface="Arial" panose="020B0604020202020204" pitchFamily="34" charset="0"/>
              <a:buChar char="•"/>
            </a:pPr>
            <a:endParaRPr lang="en-US" sz="1700" dirty="0"/>
          </a:p>
          <a:p>
            <a:pPr marL="342900" indent="-228600" defTabSz="914400">
              <a:lnSpc>
                <a:spcPct val="90000"/>
              </a:lnSpc>
              <a:spcAft>
                <a:spcPts val="600"/>
              </a:spcAft>
              <a:buFont typeface="Arial" panose="020B0604020202020204" pitchFamily="34" charset="0"/>
              <a:buChar char="•"/>
            </a:pPr>
            <a:r>
              <a:rPr lang="en-US" b="0" i="0" dirty="0">
                <a:effectLst/>
                <a:latin typeface="Seaford" panose="00000500000000000000" pitchFamily="2" charset="0"/>
                <a:ea typeface="ADLaM Display" panose="02010000000000000000" pitchFamily="2" charset="0"/>
                <a:cs typeface="ADLaM Display" panose="02010000000000000000" pitchFamily="2" charset="0"/>
              </a:rPr>
              <a:t>Elastic</a:t>
            </a:r>
          </a:p>
          <a:p>
            <a:pPr marL="342900" indent="-228600" defTabSz="914400">
              <a:lnSpc>
                <a:spcPct val="90000"/>
              </a:lnSpc>
              <a:spcAft>
                <a:spcPts val="600"/>
              </a:spcAft>
              <a:buFont typeface="Arial" panose="020B0604020202020204" pitchFamily="34" charset="0"/>
              <a:buChar char="•"/>
            </a:pPr>
            <a:r>
              <a:rPr lang="en-US" b="0" i="0" dirty="0">
                <a:effectLst/>
                <a:latin typeface="Seaford" panose="00000500000000000000" pitchFamily="2" charset="0"/>
              </a:rPr>
              <a:t>Splunk</a:t>
            </a:r>
            <a:endParaRPr lang="en-US" b="0" i="0" dirty="0">
              <a:effectLst/>
              <a:latin typeface="Seaford" panose="00000500000000000000" pitchFamily="2" charset="0"/>
              <a:ea typeface="ADLaM Display" panose="02010000000000000000" pitchFamily="2" charset="0"/>
              <a:cs typeface="ADLaM Display" panose="02010000000000000000" pitchFamily="2" charset="0"/>
            </a:endParaRPr>
          </a:p>
          <a:p>
            <a:pPr marL="342900" indent="-228600" defTabSz="914400">
              <a:lnSpc>
                <a:spcPct val="90000"/>
              </a:lnSpc>
              <a:spcAft>
                <a:spcPts val="600"/>
              </a:spcAft>
              <a:buFont typeface="Arial" panose="020B0604020202020204" pitchFamily="34" charset="0"/>
              <a:buChar char="•"/>
            </a:pPr>
            <a:r>
              <a:rPr lang="en-US" b="0" i="0" dirty="0">
                <a:effectLst/>
                <a:latin typeface="Seaford" panose="00000500000000000000" pitchFamily="2" charset="0"/>
              </a:rPr>
              <a:t>LogRhythm</a:t>
            </a:r>
            <a:endParaRPr lang="en-US" dirty="0">
              <a:latin typeface="Seaford" panose="00000500000000000000" pitchFamily="2" charset="0"/>
              <a:ea typeface="ADLaM Display" panose="02010000000000000000" pitchFamily="2" charset="0"/>
              <a:cs typeface="ADLaM Display" panose="02010000000000000000" pitchFamily="2" charset="0"/>
            </a:endParaRPr>
          </a:p>
          <a:p>
            <a:pPr marL="342900" indent="-228600" defTabSz="914400">
              <a:lnSpc>
                <a:spcPct val="90000"/>
              </a:lnSpc>
              <a:spcAft>
                <a:spcPts val="600"/>
              </a:spcAft>
              <a:buFont typeface="Arial" panose="020B0604020202020204" pitchFamily="34" charset="0"/>
              <a:buChar char="•"/>
            </a:pPr>
            <a:r>
              <a:rPr lang="en-US" b="0" i="0" dirty="0">
                <a:effectLst/>
                <a:latin typeface="Seaford" panose="00000500000000000000" pitchFamily="2" charset="0"/>
              </a:rPr>
              <a:t>IBM Security</a:t>
            </a:r>
          </a:p>
          <a:p>
            <a:pPr marL="342900" indent="-228600" defTabSz="914400">
              <a:lnSpc>
                <a:spcPct val="90000"/>
              </a:lnSpc>
              <a:spcAft>
                <a:spcPts val="600"/>
              </a:spcAft>
              <a:buFont typeface="Arial" panose="020B0604020202020204" pitchFamily="34" charset="0"/>
              <a:buChar char="•"/>
            </a:pPr>
            <a:r>
              <a:rPr lang="en-US" b="0" i="0" dirty="0">
                <a:effectLst/>
                <a:latin typeface="Seaford" panose="00000500000000000000" pitchFamily="2" charset="0"/>
              </a:rPr>
              <a:t>SolarWinds</a:t>
            </a:r>
            <a:endParaRPr lang="en-US" b="0" i="0" dirty="0">
              <a:effectLst/>
              <a:latin typeface="Seaford" panose="00000500000000000000" pitchFamily="2" charset="0"/>
              <a:ea typeface="ADLaM Display" panose="02010000000000000000" pitchFamily="2" charset="0"/>
              <a:cs typeface="ADLaM Display" panose="02010000000000000000" pitchFamily="2" charset="0"/>
            </a:endParaRPr>
          </a:p>
          <a:p>
            <a:pPr marL="342900" indent="-228600" defTabSz="914400">
              <a:lnSpc>
                <a:spcPct val="90000"/>
              </a:lnSpc>
              <a:spcAft>
                <a:spcPts val="600"/>
              </a:spcAft>
              <a:buFont typeface="Arial" panose="020B0604020202020204" pitchFamily="34" charset="0"/>
              <a:buChar char="•"/>
            </a:pPr>
            <a:r>
              <a:rPr lang="en-US" b="0" i="0" dirty="0">
                <a:effectLst/>
                <a:latin typeface="Seaford" panose="00000500000000000000" pitchFamily="2" charset="0"/>
              </a:rPr>
              <a:t>McAfee</a:t>
            </a:r>
          </a:p>
          <a:p>
            <a:pPr marL="342900" indent="-228600" defTabSz="914400">
              <a:lnSpc>
                <a:spcPct val="90000"/>
              </a:lnSpc>
              <a:spcAft>
                <a:spcPts val="600"/>
              </a:spcAft>
              <a:buFont typeface="Arial" panose="020B0604020202020204" pitchFamily="34" charset="0"/>
              <a:buChar char="•"/>
            </a:pPr>
            <a:r>
              <a:rPr lang="en-US" b="0" i="0" dirty="0">
                <a:effectLst/>
                <a:latin typeface="Seaford" panose="00000500000000000000" pitchFamily="2" charset="0"/>
              </a:rPr>
              <a:t>AlienVault</a:t>
            </a:r>
          </a:p>
          <a:p>
            <a:pPr marL="114300" defTabSz="914400">
              <a:lnSpc>
                <a:spcPct val="90000"/>
              </a:lnSpc>
              <a:spcAft>
                <a:spcPts val="600"/>
              </a:spcAft>
            </a:pPr>
            <a:endParaRPr lang="en-US" sz="1600" b="0" i="0" dirty="0">
              <a:solidFill>
                <a:srgbClr val="ECECEC"/>
              </a:solidFill>
              <a:effectLst/>
              <a:latin typeface="Seaford" panose="00000500000000000000" pitchFamily="2" charset="0"/>
            </a:endParaRPr>
          </a:p>
          <a:p>
            <a:pPr defTabSz="914400">
              <a:lnSpc>
                <a:spcPct val="90000"/>
              </a:lnSpc>
              <a:spcAft>
                <a:spcPts val="600"/>
              </a:spcAft>
            </a:pPr>
            <a:r>
              <a:rPr lang="en-US" sz="1600" dirty="0">
                <a:latin typeface="Seaford" panose="00000500000000000000" pitchFamily="2" charset="0"/>
              </a:rPr>
              <a:t>  </a:t>
            </a:r>
          </a:p>
        </p:txBody>
      </p:sp>
      <p:sp>
        <p:nvSpPr>
          <p:cNvPr id="8" name="TextBox 7">
            <a:extLst>
              <a:ext uri="{FF2B5EF4-FFF2-40B4-BE49-F238E27FC236}">
                <a16:creationId xmlns:a16="http://schemas.microsoft.com/office/drawing/2014/main" id="{293A0436-2CA9-4930-EF92-A0318ED849F6}"/>
              </a:ext>
            </a:extLst>
          </p:cNvPr>
          <p:cNvSpPr txBox="1"/>
          <p:nvPr/>
        </p:nvSpPr>
        <p:spPr>
          <a:xfrm>
            <a:off x="10951285" y="6611779"/>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Tree>
    <p:extLst>
      <p:ext uri="{BB962C8B-B14F-4D97-AF65-F5344CB8AC3E}">
        <p14:creationId xmlns:p14="http://schemas.microsoft.com/office/powerpoint/2010/main" val="2065142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BBE9C5C-6569-4C5C-98FD-4514941A1A59}"/>
              </a:ext>
            </a:extLst>
          </p:cNvPr>
          <p:cNvSpPr/>
          <p:nvPr/>
        </p:nvSpPr>
        <p:spPr>
          <a:xfrm rot="2700000">
            <a:off x="4787270" y="1498228"/>
            <a:ext cx="2013390" cy="2013390"/>
          </a:xfrm>
          <a:prstGeom prst="roundRect">
            <a:avLst>
              <a:gd name="adj" fmla="val 20464"/>
            </a:avLst>
          </a:prstGeom>
          <a:noFill/>
          <a:ln w="34925">
            <a:solidFill>
              <a:srgbClr val="3AB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A06BA146-A655-415F-8DCE-ED10500F28D3}"/>
              </a:ext>
            </a:extLst>
          </p:cNvPr>
          <p:cNvSpPr/>
          <p:nvPr/>
        </p:nvSpPr>
        <p:spPr>
          <a:xfrm rot="2700000">
            <a:off x="6838259" y="3069049"/>
            <a:ext cx="1719112" cy="1719112"/>
          </a:xfrm>
          <a:prstGeom prst="roundRect">
            <a:avLst>
              <a:gd name="adj" fmla="val 20464"/>
            </a:avLst>
          </a:prstGeom>
          <a:noFill/>
          <a:ln w="34925">
            <a:solidFill>
              <a:srgbClr val="3AB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0F5C243C-8AFA-48C1-BC37-34FA15F457A4}"/>
              </a:ext>
            </a:extLst>
          </p:cNvPr>
          <p:cNvSpPr/>
          <p:nvPr/>
        </p:nvSpPr>
        <p:spPr>
          <a:xfrm rot="2700000" flipV="1">
            <a:off x="4540878" y="4118095"/>
            <a:ext cx="952612" cy="952612"/>
          </a:xfrm>
          <a:prstGeom prst="roundRect">
            <a:avLst>
              <a:gd name="adj" fmla="val 20464"/>
            </a:avLst>
          </a:prstGeom>
          <a:noFill/>
          <a:ln w="34925">
            <a:solidFill>
              <a:srgbClr val="3AB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E7236F8A-92A8-462D-9C5C-EBB0391EE255}"/>
              </a:ext>
            </a:extLst>
          </p:cNvPr>
          <p:cNvSpPr/>
          <p:nvPr/>
        </p:nvSpPr>
        <p:spPr>
          <a:xfrm rot="2700000">
            <a:off x="4873773" y="2476033"/>
            <a:ext cx="2632086" cy="2632086"/>
          </a:xfrm>
          <a:prstGeom prst="roundRect">
            <a:avLst>
              <a:gd name="adj" fmla="val 19126"/>
            </a:avLst>
          </a:prstGeom>
          <a:solidFill>
            <a:srgbClr val="3AB6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A72742A2-6260-4172-8D34-B3FEEEF9BC92}"/>
              </a:ext>
            </a:extLst>
          </p:cNvPr>
          <p:cNvSpPr txBox="1">
            <a:spLocks/>
          </p:cNvSpPr>
          <p:nvPr/>
        </p:nvSpPr>
        <p:spPr>
          <a:xfrm>
            <a:off x="5052519" y="3279222"/>
            <a:ext cx="2274594" cy="1239069"/>
          </a:xfrm>
          <a:prstGeom prst="rect">
            <a:avLst/>
          </a:prstGeom>
        </p:spPr>
        <p:txBody>
          <a:bodyPr vert="horz"/>
          <a:lstStyle>
            <a:lvl1pPr algn="l" defTabSz="914400" rtl="0" eaLnBrk="1" latinLnBrk="0" hangingPunct="1">
              <a:lnSpc>
                <a:spcPct val="90000"/>
              </a:lnSpc>
              <a:spcBef>
                <a:spcPct val="0"/>
              </a:spcBef>
              <a:buNone/>
              <a:defRPr sz="3200" b="1"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pPr algn="ctr"/>
            <a:r>
              <a:rPr lang="en-IN" sz="4400" dirty="0">
                <a:solidFill>
                  <a:schemeClr val="tx1">
                    <a:lumMod val="95000"/>
                    <a:lumOff val="5000"/>
                  </a:schemeClr>
                </a:solidFill>
              </a:rPr>
              <a:t>THANK YOU</a:t>
            </a:r>
          </a:p>
        </p:txBody>
      </p:sp>
      <p:sp>
        <p:nvSpPr>
          <p:cNvPr id="15" name="Freeform: Shape 14">
            <a:extLst>
              <a:ext uri="{FF2B5EF4-FFF2-40B4-BE49-F238E27FC236}">
                <a16:creationId xmlns:a16="http://schemas.microsoft.com/office/drawing/2014/main" id="{92A43068-9F93-4923-849F-C40C2616E5FD}"/>
              </a:ext>
            </a:extLst>
          </p:cNvPr>
          <p:cNvSpPr/>
          <p:nvPr/>
        </p:nvSpPr>
        <p:spPr>
          <a:xfrm rot="2700000">
            <a:off x="6514437" y="5459985"/>
            <a:ext cx="1597666" cy="1597666"/>
          </a:xfrm>
          <a:custGeom>
            <a:avLst/>
            <a:gdLst>
              <a:gd name="connsiteX0" fmla="*/ 89500 w 1597666"/>
              <a:gd name="connsiteY0" fmla="*/ 89500 h 1597666"/>
              <a:gd name="connsiteX1" fmla="*/ 305570 w 1597666"/>
              <a:gd name="connsiteY1" fmla="*/ 0 h 1597666"/>
              <a:gd name="connsiteX2" fmla="*/ 1292096 w 1597666"/>
              <a:gd name="connsiteY2" fmla="*/ 0 h 1597666"/>
              <a:gd name="connsiteX3" fmla="*/ 1597666 w 1597666"/>
              <a:gd name="connsiteY3" fmla="*/ 305570 h 1597666"/>
              <a:gd name="connsiteX4" fmla="*/ 1597666 w 1597666"/>
              <a:gd name="connsiteY4" fmla="*/ 828667 h 1597666"/>
              <a:gd name="connsiteX5" fmla="*/ 828667 w 1597666"/>
              <a:gd name="connsiteY5" fmla="*/ 1597666 h 1597666"/>
              <a:gd name="connsiteX6" fmla="*/ 305570 w 1597666"/>
              <a:gd name="connsiteY6" fmla="*/ 1597666 h 1597666"/>
              <a:gd name="connsiteX7" fmla="*/ 0 w 1597666"/>
              <a:gd name="connsiteY7" fmla="*/ 1292096 h 1597666"/>
              <a:gd name="connsiteX8" fmla="*/ 0 w 1597666"/>
              <a:gd name="connsiteY8" fmla="*/ 305570 h 1597666"/>
              <a:gd name="connsiteX9" fmla="*/ 89500 w 1597666"/>
              <a:gd name="connsiteY9" fmla="*/ 89500 h 159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7666" h="1597666">
                <a:moveTo>
                  <a:pt x="89500" y="89500"/>
                </a:moveTo>
                <a:cubicBezTo>
                  <a:pt x="144796" y="34202"/>
                  <a:pt x="221189" y="0"/>
                  <a:pt x="305570" y="0"/>
                </a:cubicBezTo>
                <a:lnTo>
                  <a:pt x="1292096" y="0"/>
                </a:lnTo>
                <a:cubicBezTo>
                  <a:pt x="1460858" y="0"/>
                  <a:pt x="1597666" y="136808"/>
                  <a:pt x="1597666" y="305570"/>
                </a:cubicBezTo>
                <a:lnTo>
                  <a:pt x="1597666" y="828667"/>
                </a:lnTo>
                <a:lnTo>
                  <a:pt x="828667" y="1597666"/>
                </a:lnTo>
                <a:lnTo>
                  <a:pt x="305570" y="1597666"/>
                </a:lnTo>
                <a:cubicBezTo>
                  <a:pt x="136808" y="1597666"/>
                  <a:pt x="0" y="1460858"/>
                  <a:pt x="0" y="1292096"/>
                </a:cubicBezTo>
                <a:lnTo>
                  <a:pt x="0" y="305570"/>
                </a:lnTo>
                <a:cubicBezTo>
                  <a:pt x="0" y="221189"/>
                  <a:pt x="34202" y="144796"/>
                  <a:pt x="89500" y="89500"/>
                </a:cubicBezTo>
                <a:close/>
              </a:path>
            </a:pathLst>
          </a:custGeom>
          <a:solidFill>
            <a:srgbClr val="3AB6D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Rectangle: Rounded Corners 11">
            <a:extLst>
              <a:ext uri="{FF2B5EF4-FFF2-40B4-BE49-F238E27FC236}">
                <a16:creationId xmlns:a16="http://schemas.microsoft.com/office/drawing/2014/main" id="{03F0C82F-60D6-4E8E-8658-1945239ECDC7}"/>
              </a:ext>
            </a:extLst>
          </p:cNvPr>
          <p:cNvSpPr/>
          <p:nvPr/>
        </p:nvSpPr>
        <p:spPr>
          <a:xfrm rot="2700000">
            <a:off x="6510289" y="359621"/>
            <a:ext cx="1597666" cy="1597666"/>
          </a:xfrm>
          <a:prstGeom prst="roundRect">
            <a:avLst>
              <a:gd name="adj" fmla="val 19126"/>
            </a:avLst>
          </a:prstGeom>
          <a:solidFill>
            <a:srgbClr val="3AB6D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8632F3FE-74FC-4251-9C8C-0D58948AEC51}"/>
              </a:ext>
            </a:extLst>
          </p:cNvPr>
          <p:cNvSpPr/>
          <p:nvPr/>
        </p:nvSpPr>
        <p:spPr>
          <a:xfrm rot="2700000">
            <a:off x="2631200" y="2321568"/>
            <a:ext cx="1597666" cy="1597666"/>
          </a:xfrm>
          <a:prstGeom prst="roundRect">
            <a:avLst>
              <a:gd name="adj" fmla="val 19126"/>
            </a:avLst>
          </a:prstGeom>
          <a:solidFill>
            <a:srgbClr val="3AB6D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D69998B-182F-FD5F-BD34-603C80465A5D}"/>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Tree>
    <p:extLst>
      <p:ext uri="{BB962C8B-B14F-4D97-AF65-F5344CB8AC3E}">
        <p14:creationId xmlns:p14="http://schemas.microsoft.com/office/powerpoint/2010/main" val="38966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CA1921F-E15E-EB19-6E7B-9F8C66F7D23D}"/>
              </a:ext>
            </a:extLst>
          </p:cNvPr>
          <p:cNvSpPr/>
          <p:nvPr/>
        </p:nvSpPr>
        <p:spPr>
          <a:xfrm>
            <a:off x="832979" y="789139"/>
            <a:ext cx="4446741" cy="4578262"/>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1B86665-A440-3FB5-1CF2-DE5FA59F0BCB}"/>
              </a:ext>
            </a:extLst>
          </p:cNvPr>
          <p:cNvSpPr/>
          <p:nvPr/>
        </p:nvSpPr>
        <p:spPr>
          <a:xfrm>
            <a:off x="6993702" y="789139"/>
            <a:ext cx="4446741" cy="4578262"/>
          </a:xfrm>
          <a:prstGeom prst="round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D58E6A9-6B57-E6B0-8EC6-56B1C5CE1169}"/>
              </a:ext>
            </a:extLst>
          </p:cNvPr>
          <p:cNvSpPr/>
          <p:nvPr/>
        </p:nvSpPr>
        <p:spPr>
          <a:xfrm>
            <a:off x="751559" y="5837129"/>
            <a:ext cx="10688884" cy="463463"/>
          </a:xfrm>
          <a:prstGeom prst="roundRect">
            <a:avLst>
              <a:gd name="adj" fmla="val 47748"/>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692061A-3015-F0D1-850A-30603E2934D2}"/>
              </a:ext>
            </a:extLst>
          </p:cNvPr>
          <p:cNvSpPr txBox="1"/>
          <p:nvPr/>
        </p:nvSpPr>
        <p:spPr>
          <a:xfrm>
            <a:off x="1496618" y="837686"/>
            <a:ext cx="3374200" cy="553998"/>
          </a:xfrm>
          <a:prstGeom prst="rect">
            <a:avLst/>
          </a:prstGeom>
          <a:noFill/>
        </p:spPr>
        <p:txBody>
          <a:bodyPr wrap="square" rtlCol="0">
            <a:spAutoFit/>
          </a:bodyPr>
          <a:lstStyle/>
          <a:p>
            <a:r>
              <a:rPr lang="en-US" sz="3000" dirty="0" err="1">
                <a:solidFill>
                  <a:schemeClr val="bg1"/>
                </a:solidFill>
                <a:latin typeface="Bookman Old Style" panose="02050604050505020204" pitchFamily="18" charset="0"/>
              </a:rPr>
              <a:t>Wazuh</a:t>
            </a:r>
            <a:r>
              <a:rPr lang="en-US" sz="3000" dirty="0">
                <a:solidFill>
                  <a:schemeClr val="bg1"/>
                </a:solidFill>
                <a:latin typeface="Bookman Old Style" panose="02050604050505020204" pitchFamily="18" charset="0"/>
              </a:rPr>
              <a:t> Manager</a:t>
            </a:r>
            <a:r>
              <a:rPr lang="en-US" sz="3000" dirty="0">
                <a:latin typeface="Bookman Old Style" panose="02050604050505020204" pitchFamily="18" charset="0"/>
              </a:rPr>
              <a:t> </a:t>
            </a:r>
          </a:p>
        </p:txBody>
      </p:sp>
      <p:sp>
        <p:nvSpPr>
          <p:cNvPr id="8" name="TextBox 7">
            <a:extLst>
              <a:ext uri="{FF2B5EF4-FFF2-40B4-BE49-F238E27FC236}">
                <a16:creationId xmlns:a16="http://schemas.microsoft.com/office/drawing/2014/main" id="{4A24AB5C-2F48-6A4D-88EE-DE595DC9D528}"/>
              </a:ext>
            </a:extLst>
          </p:cNvPr>
          <p:cNvSpPr txBox="1"/>
          <p:nvPr/>
        </p:nvSpPr>
        <p:spPr>
          <a:xfrm>
            <a:off x="1083501" y="1390389"/>
            <a:ext cx="4058433" cy="3893374"/>
          </a:xfrm>
          <a:prstGeom prst="rect">
            <a:avLst/>
          </a:prstGeom>
          <a:noFill/>
        </p:spPr>
        <p:txBody>
          <a:bodyPr wrap="square" rtlCol="0">
            <a:spAutoFit/>
          </a:bodyPr>
          <a:lstStyle/>
          <a:p>
            <a:pPr marL="285750" indent="-285750">
              <a:buFont typeface="Arial" panose="020B0604020202020204" pitchFamily="34" charset="0"/>
              <a:buChar char="•"/>
            </a:pPr>
            <a:r>
              <a:rPr lang="en-US" sz="1900" dirty="0">
                <a:solidFill>
                  <a:schemeClr val="bg1"/>
                </a:solidFill>
                <a:latin typeface="Sitka Heading" panose="02000505000000020004" pitchFamily="2" charset="0"/>
              </a:rPr>
              <a:t>The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manager is a key component of the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platform, responsible for centralized management and coordination of security monitoring activities.</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It collects and analyzes data from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agents deployed across an environment, processes security events, and provides centralized visibility and control. </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The manager also facilitates alerting, logging, and reporting functionalities</a:t>
            </a:r>
          </a:p>
        </p:txBody>
      </p:sp>
      <p:sp>
        <p:nvSpPr>
          <p:cNvPr id="11" name="Oval 10">
            <a:extLst>
              <a:ext uri="{FF2B5EF4-FFF2-40B4-BE49-F238E27FC236}">
                <a16:creationId xmlns:a16="http://schemas.microsoft.com/office/drawing/2014/main" id="{643ADB4A-39A5-B6C0-9A26-F8D58B3514AF}"/>
              </a:ext>
            </a:extLst>
          </p:cNvPr>
          <p:cNvSpPr/>
          <p:nvPr/>
        </p:nvSpPr>
        <p:spPr>
          <a:xfrm>
            <a:off x="2821487" y="5834975"/>
            <a:ext cx="469726" cy="46777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CFD413F-DD68-0BB1-10A6-78D88B99C086}"/>
              </a:ext>
            </a:extLst>
          </p:cNvPr>
          <p:cNvSpPr txBox="1"/>
          <p:nvPr/>
        </p:nvSpPr>
        <p:spPr>
          <a:xfrm>
            <a:off x="10843708" y="6528816"/>
            <a:ext cx="2146151" cy="246221"/>
          </a:xfrm>
          <a:prstGeom prst="rect">
            <a:avLst/>
          </a:prstGeom>
          <a:noFill/>
        </p:spPr>
        <p:txBody>
          <a:bodyPr wrap="square" rtlCol="0">
            <a:spAutoFit/>
          </a:bodyPr>
          <a:lstStyle/>
          <a:p>
            <a:r>
              <a:rPr lang="en-US" sz="1000" dirty="0">
                <a:latin typeface="Bahnschrift SemiBold" panose="020B0502040204020203" pitchFamily="34" charset="0"/>
              </a:rPr>
              <a:t>By Sunil Upadhyay</a:t>
            </a:r>
          </a:p>
        </p:txBody>
      </p:sp>
      <p:sp>
        <p:nvSpPr>
          <p:cNvPr id="15" name="TextBox 14">
            <a:extLst>
              <a:ext uri="{FF2B5EF4-FFF2-40B4-BE49-F238E27FC236}">
                <a16:creationId xmlns:a16="http://schemas.microsoft.com/office/drawing/2014/main" id="{71F44556-54D1-4EDB-A242-AC735DC1E969}"/>
              </a:ext>
            </a:extLst>
          </p:cNvPr>
          <p:cNvSpPr txBox="1"/>
          <p:nvPr/>
        </p:nvSpPr>
        <p:spPr>
          <a:xfrm>
            <a:off x="7766137" y="837153"/>
            <a:ext cx="3037562" cy="1046440"/>
          </a:xfrm>
          <a:prstGeom prst="rect">
            <a:avLst/>
          </a:prstGeom>
          <a:noFill/>
        </p:spPr>
        <p:txBody>
          <a:bodyPr wrap="square" rtlCol="0">
            <a:spAutoFit/>
          </a:bodyPr>
          <a:lstStyle/>
          <a:p>
            <a:r>
              <a:rPr lang="en-US" sz="3200" dirty="0" err="1">
                <a:solidFill>
                  <a:schemeClr val="bg1"/>
                </a:solidFill>
                <a:latin typeface="Bookman Old Style" panose="02050604050505020204" pitchFamily="18" charset="0"/>
              </a:rPr>
              <a:t>Wazuh</a:t>
            </a:r>
            <a:r>
              <a:rPr lang="en-US" sz="3200" dirty="0">
                <a:solidFill>
                  <a:schemeClr val="bg1"/>
                </a:solidFill>
                <a:latin typeface="Bookman Old Style" panose="02050604050505020204" pitchFamily="18" charset="0"/>
              </a:rPr>
              <a:t> Agent</a:t>
            </a:r>
            <a:endParaRPr lang="en-US" sz="3200" i="0" dirty="0">
              <a:solidFill>
                <a:schemeClr val="bg1"/>
              </a:solidFill>
              <a:effectLst/>
              <a:latin typeface="Bookman Old Style" panose="02050604050505020204" pitchFamily="18" charset="0"/>
            </a:endParaRPr>
          </a:p>
          <a:p>
            <a:r>
              <a:rPr lang="en-US" sz="3000" dirty="0">
                <a:solidFill>
                  <a:schemeClr val="bg1"/>
                </a:solidFill>
                <a:latin typeface="Bookman Old Style" panose="02050604050505020204" pitchFamily="18" charset="0"/>
              </a:rPr>
              <a:t> </a:t>
            </a:r>
          </a:p>
        </p:txBody>
      </p:sp>
      <p:sp>
        <p:nvSpPr>
          <p:cNvPr id="16" name="TextBox 15">
            <a:extLst>
              <a:ext uri="{FF2B5EF4-FFF2-40B4-BE49-F238E27FC236}">
                <a16:creationId xmlns:a16="http://schemas.microsoft.com/office/drawing/2014/main" id="{D8FF36C9-ED64-4649-9BED-E844FEC88386}"/>
              </a:ext>
            </a:extLst>
          </p:cNvPr>
          <p:cNvSpPr txBox="1"/>
          <p:nvPr/>
        </p:nvSpPr>
        <p:spPr>
          <a:xfrm>
            <a:off x="7179504" y="1595237"/>
            <a:ext cx="4075135" cy="3600986"/>
          </a:xfrm>
          <a:prstGeom prst="rect">
            <a:avLst/>
          </a:prstGeom>
          <a:noFill/>
        </p:spPr>
        <p:txBody>
          <a:bodyPr wrap="square" rtlCol="0">
            <a:spAutoFit/>
          </a:bodyPr>
          <a:lstStyle/>
          <a:p>
            <a:pPr marL="285750" indent="-285750">
              <a:buFont typeface="Arial" panose="020B0604020202020204" pitchFamily="34" charset="0"/>
              <a:buChar char="•"/>
            </a:pPr>
            <a:r>
              <a:rPr lang="en-US" sz="1900" dirty="0">
                <a:solidFill>
                  <a:schemeClr val="bg1"/>
                </a:solidFill>
                <a:latin typeface="Sitka Heading" panose="02000505000000020004" pitchFamily="2" charset="0"/>
              </a:rPr>
              <a:t>The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agent is a lightweight software component installed on endpoints within a network to monitor security events and collect relevant data. </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It works by continuously gathering information about system activity, such as log files, configurations, and system calls.</a:t>
            </a:r>
          </a:p>
          <a:p>
            <a:pPr marL="285750" indent="-285750">
              <a:buFont typeface="Arial" panose="020B0604020202020204" pitchFamily="34" charset="0"/>
              <a:buChar char="•"/>
            </a:pPr>
            <a:r>
              <a:rPr lang="en-US" sz="1900" dirty="0">
                <a:solidFill>
                  <a:schemeClr val="bg1"/>
                </a:solidFill>
                <a:latin typeface="Sitka Heading" panose="02000505000000020004" pitchFamily="2" charset="0"/>
              </a:rPr>
              <a:t>The agent then forwards this data to the </a:t>
            </a:r>
            <a:r>
              <a:rPr lang="en-US" sz="1900" dirty="0" err="1">
                <a:solidFill>
                  <a:schemeClr val="bg1"/>
                </a:solidFill>
                <a:latin typeface="Sitka Heading" panose="02000505000000020004" pitchFamily="2" charset="0"/>
              </a:rPr>
              <a:t>Wazuh</a:t>
            </a:r>
            <a:r>
              <a:rPr lang="en-US" sz="1900" dirty="0">
                <a:solidFill>
                  <a:schemeClr val="bg1"/>
                </a:solidFill>
                <a:latin typeface="Sitka Heading" panose="02000505000000020004" pitchFamily="2" charset="0"/>
              </a:rPr>
              <a:t> manager for analysis and centralized monitoring.</a:t>
            </a:r>
          </a:p>
        </p:txBody>
      </p:sp>
    </p:spTree>
    <p:extLst>
      <p:ext uri="{BB962C8B-B14F-4D97-AF65-F5344CB8AC3E}">
        <p14:creationId xmlns:p14="http://schemas.microsoft.com/office/powerpoint/2010/main" val="494056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D33E65F2FAF24F9029F200660FEC69" ma:contentTypeVersion="0" ma:contentTypeDescription="Create a new document." ma:contentTypeScope="" ma:versionID="cfbe0434b956c341fbfd5df0a4e3b38e">
  <xsd:schema xmlns:xsd="http://www.w3.org/2001/XMLSchema" xmlns:xs="http://www.w3.org/2001/XMLSchema" xmlns:p="http://schemas.microsoft.com/office/2006/metadata/properties" targetNamespace="http://schemas.microsoft.com/office/2006/metadata/properties" ma:root="true" ma:fieldsID="3dce24a75547edbb61fce456ec8e6ca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73FF2E-6CC5-4D7E-89EF-086F12D5BC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BA2F53E-63B6-4B9A-AC2D-B12654092C3A}">
  <ds:schemaRefs>
    <ds:schemaRef ds:uri="http://schemas.microsoft.com/sharepoint/v3/contenttype/forms"/>
  </ds:schemaRefs>
</ds:datastoreItem>
</file>

<file path=customXml/itemProps3.xml><?xml version="1.0" encoding="utf-8"?>
<ds:datastoreItem xmlns:ds="http://schemas.openxmlformats.org/officeDocument/2006/customXml" ds:itemID="{B313E6E2-4DE8-42EB-A0D9-045DBE915849}">
  <ds:schemaRefs>
    <ds:schemaRef ds:uri="http://schemas.microsoft.com/office/2006/metadata/properties"/>
    <ds:schemaRef ds:uri="http://purl.org/dc/terms/"/>
    <ds:schemaRef ds:uri="http://www.w3.org/XML/1998/namespace"/>
    <ds:schemaRef ds:uri="http://purl.org/dc/dcmityp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3785</TotalTime>
  <Words>6060</Words>
  <Application>Microsoft Office PowerPoint</Application>
  <PresentationFormat>Widescreen</PresentationFormat>
  <Paragraphs>550</Paragraphs>
  <Slides>80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80</vt:i4>
      </vt:variant>
    </vt:vector>
  </HeadingPairs>
  <TitlesOfParts>
    <vt:vector size="96" baseType="lpstr">
      <vt:lpstr>ADLaM Display</vt:lpstr>
      <vt:lpstr>Aharoni</vt:lpstr>
      <vt:lpstr>Algerian</vt:lpstr>
      <vt:lpstr>Amasis MT Pro Black</vt:lpstr>
      <vt:lpstr>Arial</vt:lpstr>
      <vt:lpstr>Arial Black</vt:lpstr>
      <vt:lpstr>Arial Rounded MT Bold</vt:lpstr>
      <vt:lpstr>Bahnschrift SemiBold</vt:lpstr>
      <vt:lpstr>Bookman Old Style</vt:lpstr>
      <vt:lpstr>Calibri</vt:lpstr>
      <vt:lpstr>Calibri Light</vt:lpstr>
      <vt:lpstr>Manrope</vt:lpstr>
      <vt:lpstr>Seaford</vt:lpstr>
      <vt:lpstr>Sitka Heading</vt:lpstr>
      <vt:lpstr>Wingdings</vt:lpstr>
      <vt:lpstr>Office Theme</vt:lpstr>
      <vt:lpstr>PowerPoint Presentation</vt:lpstr>
      <vt:lpstr>PowerPoint Presentation</vt:lpstr>
      <vt:lpstr>PowerPoint Presentation</vt:lpstr>
      <vt:lpstr>What is Wazuh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Essential Services in the Wazuh Ecosystem : </vt:lpstr>
      <vt:lpstr>Installation guide  Of Wazuh </vt:lpstr>
      <vt:lpstr>PowerPoint Presentation</vt:lpstr>
      <vt:lpstr>Wazuh Indexer</vt:lpstr>
      <vt:lpstr>Wazuh Server</vt:lpstr>
      <vt:lpstr>Wazuh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Sunil Upadhyay</dc:creator>
  <cp:lastModifiedBy>Sunil Upadhyay</cp:lastModifiedBy>
  <cp:revision>218</cp:revision>
  <dcterms:created xsi:type="dcterms:W3CDTF">2023-10-15T16:35:05Z</dcterms:created>
  <dcterms:modified xsi:type="dcterms:W3CDTF">2024-05-17T11:05:25Z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2023-10-15T17:55:49Z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28be3d7d-a345-4fed-997b-70dff0b06390</vt:lpwstr>
  </property>
  <property fmtid="{D5CDD505-2E9C-101B-9397-08002B2CF9AE}" pid="7" name="MSIP_Label_defa4170-0d19-0005-0004-bc88714345d2_ActionId">
    <vt:lpwstr>033c8c68-b9c3-4e5c-aa35-e0e0bb8e38ba</vt:lpwstr>
  </property>
  <property fmtid="{D5CDD505-2E9C-101B-9397-08002B2CF9AE}" pid="8" name="MSIP_Label_defa4170-0d19-0005-0004-bc88714345d2_ContentBits">
    <vt:lpwstr>0</vt:lpwstr>
  </property>
  <property fmtid="{D5CDD505-2E9C-101B-9397-08002B2CF9AE}" pid="9" name="ContentTypeId">
    <vt:lpwstr>0x010100B5D33E65F2FAF24F9029F200660FEC69</vt:lpwstr>
  </property>
</Properties>
</file>